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7" r:id="rId3"/>
    <p:sldId id="262" r:id="rId4"/>
    <p:sldId id="292" r:id="rId5"/>
    <p:sldId id="288" r:id="rId6"/>
    <p:sldId id="261" r:id="rId7"/>
    <p:sldId id="263" r:id="rId8"/>
    <p:sldId id="280" r:id="rId9"/>
    <p:sldId id="281" r:id="rId10"/>
    <p:sldId id="290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286" r:id="rId21"/>
    <p:sldId id="303" r:id="rId22"/>
    <p:sldId id="304" r:id="rId23"/>
    <p:sldId id="305" r:id="rId2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que TABEUR" initials="DT" lastIdx="2" clrIdx="0">
    <p:extLst>
      <p:ext uri="{19B8F6BF-5375-455C-9EA6-DF929625EA0E}">
        <p15:presenceInfo xmlns:p15="http://schemas.microsoft.com/office/powerpoint/2012/main" userId="S::contact@fpifrance.fr::091a7261-1fe1-483b-8686-2fcc0e4537f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CA1"/>
    <a:srgbClr val="6699FF"/>
    <a:srgbClr val="278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>
            <a:extLst>
              <a:ext uri="{FF2B5EF4-FFF2-40B4-BE49-F238E27FC236}">
                <a16:creationId xmlns:a16="http://schemas.microsoft.com/office/drawing/2014/main" id="{9D49B1F5-E95E-4D8F-9A06-39677A39B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7045" y="0"/>
            <a:ext cx="4396706" cy="6858000"/>
          </a:xfrm>
          <a:prstGeom prst="rect">
            <a:avLst/>
          </a:prstGeom>
          <a:solidFill>
            <a:schemeClr val="tx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EDFD219-82B5-4F3F-A491-FF6DF3276524}"/>
              </a:ext>
            </a:extLst>
          </p:cNvPr>
          <p:cNvSpPr txBox="1"/>
          <p:nvPr/>
        </p:nvSpPr>
        <p:spPr>
          <a:xfrm>
            <a:off x="4904555" y="4998721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Dossier à télécharger  </a:t>
            </a:r>
          </a:p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le jury </a:t>
            </a:r>
          </a:p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votre chambre régionale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7FA5BEC-A23F-6FF1-3CFF-B991A4A24F33}"/>
              </a:ext>
            </a:extLst>
          </p:cNvPr>
          <p:cNvSpPr txBox="1"/>
          <p:nvPr/>
        </p:nvSpPr>
        <p:spPr>
          <a:xfrm>
            <a:off x="481226" y="3254901"/>
            <a:ext cx="398834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Catégorie : </a:t>
            </a:r>
          </a:p>
          <a:p>
            <a:pPr algn="ctr">
              <a:spcBef>
                <a:spcPts val="600"/>
              </a:spcBef>
            </a:pP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mixité énergétique</a:t>
            </a:r>
          </a:p>
          <a:p>
            <a:pPr algn="ctr">
              <a:spcBef>
                <a:spcPts val="600"/>
              </a:spcBef>
            </a:pPr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Parrainée par :</a:t>
            </a:r>
          </a:p>
        </p:txBody>
      </p:sp>
      <p:pic>
        <p:nvPicPr>
          <p:cNvPr id="11" name="Image 10" descr="Une image contenant texte, logo, Police, Graphique&#10;&#10;Description générée automatiquement">
            <a:extLst>
              <a:ext uri="{FF2B5EF4-FFF2-40B4-BE49-F238E27FC236}">
                <a16:creationId xmlns:a16="http://schemas.microsoft.com/office/drawing/2014/main" id="{8B462EB2-EDE8-E7D2-3BA4-02A30606C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613" y="4733429"/>
            <a:ext cx="2595569" cy="1834952"/>
          </a:xfrm>
          <a:prstGeom prst="rect">
            <a:avLst/>
          </a:prstGeom>
        </p:spPr>
      </p:pic>
      <p:pic>
        <p:nvPicPr>
          <p:cNvPr id="5" name="Image 4" descr="Une image contenant Police, texte, noi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6834D708-45A7-AEC2-78ED-450CD5DF4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96" y="289619"/>
            <a:ext cx="4508001" cy="1036322"/>
          </a:xfrm>
          <a:prstGeom prst="rect">
            <a:avLst/>
          </a:prstGeom>
        </p:spPr>
      </p:pic>
      <p:pic>
        <p:nvPicPr>
          <p:cNvPr id="8" name="Image 7" descr="Une image contenant texte, graphisme, capture d’écran, Graphique&#10;&#10;Le contenu généré par l’IA peut être incorrect.">
            <a:extLst>
              <a:ext uri="{FF2B5EF4-FFF2-40B4-BE49-F238E27FC236}">
                <a16:creationId xmlns:a16="http://schemas.microsoft.com/office/drawing/2014/main" id="{C0E13771-020B-E5E9-0896-CE6C4AECA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914" y="428619"/>
            <a:ext cx="6609690" cy="37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7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864178-8EA1-476F-BDCC-FCCA862EB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1267872"/>
            <a:ext cx="11438965" cy="5276363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fr-FR" cap="none" dirty="0">
                <a:solidFill>
                  <a:sysClr val="windowText" lastClr="000000"/>
                </a:solidFill>
                <a:effectLst/>
                <a:latin typeface="Calibri"/>
                <a:cs typeface="Calibri"/>
              </a:rPr>
              <a:t>Le texte doit être identique à celui du formulaire d’inscription en ligne </a:t>
            </a:r>
            <a:endParaRPr lang="fr-FR" cap="none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0EDA842-03EE-4557-B641-C0F85AC9A737}"/>
              </a:ext>
            </a:extLst>
          </p:cNvPr>
          <p:cNvSpPr txBox="1"/>
          <p:nvPr/>
        </p:nvSpPr>
        <p:spPr>
          <a:xfrm>
            <a:off x="4986045" y="149173"/>
            <a:ext cx="6847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Présentation du projet</a:t>
            </a:r>
          </a:p>
          <a:p>
            <a:pPr algn="r"/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(800 signes maximum)</a:t>
            </a:r>
          </a:p>
        </p:txBody>
      </p:sp>
    </p:spTree>
    <p:extLst>
      <p:ext uri="{BB962C8B-B14F-4D97-AF65-F5344CB8AC3E}">
        <p14:creationId xmlns:p14="http://schemas.microsoft.com/office/powerpoint/2010/main" val="278724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84E493-4263-8A63-25F8-EA5A0BB57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2CEA75-7EB3-F2BA-5AE3-A6DA7BDE5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1078992"/>
            <a:ext cx="11438965" cy="5465243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fr-FR" cap="non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593347F-2069-397C-52B9-CB8B68E676E1}"/>
              </a:ext>
            </a:extLst>
          </p:cNvPr>
          <p:cNvSpPr txBox="1"/>
          <p:nvPr/>
        </p:nvSpPr>
        <p:spPr>
          <a:xfrm>
            <a:off x="4986045" y="313765"/>
            <a:ext cx="6847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Critères minima</a:t>
            </a:r>
          </a:p>
        </p:txBody>
      </p:sp>
    </p:spTree>
    <p:extLst>
      <p:ext uri="{BB962C8B-B14F-4D97-AF65-F5344CB8AC3E}">
        <p14:creationId xmlns:p14="http://schemas.microsoft.com/office/powerpoint/2010/main" val="1220333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087698-3C16-7F3D-5ED6-AF32106E7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9B1C55-47CB-008C-7F93-17D2D75B3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1033272"/>
            <a:ext cx="11438965" cy="5510963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fr-FR" sz="1800" cap="none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D302591-9476-5DE7-7FFC-E9D9674DD6FD}"/>
              </a:ext>
            </a:extLst>
          </p:cNvPr>
          <p:cNvSpPr txBox="1"/>
          <p:nvPr/>
        </p:nvSpPr>
        <p:spPr>
          <a:xfrm>
            <a:off x="4986045" y="313765"/>
            <a:ext cx="6847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réglementaire</a:t>
            </a:r>
          </a:p>
        </p:txBody>
      </p:sp>
    </p:spTree>
    <p:extLst>
      <p:ext uri="{BB962C8B-B14F-4D97-AF65-F5344CB8AC3E}">
        <p14:creationId xmlns:p14="http://schemas.microsoft.com/office/powerpoint/2010/main" val="3994436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040B63-A7D9-53B4-201D-CDB0E5981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77136F-41C9-E17E-8976-038A840FF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1078992"/>
            <a:ext cx="11438965" cy="5465243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fr-FR" cap="none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407617A-F163-ABC5-4D2A-14A5C5453DEA}"/>
              </a:ext>
            </a:extLst>
          </p:cNvPr>
          <p:cNvSpPr txBox="1"/>
          <p:nvPr/>
        </p:nvSpPr>
        <p:spPr>
          <a:xfrm>
            <a:off x="4986045" y="313765"/>
            <a:ext cx="6847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Bonus Ic construction </a:t>
            </a:r>
          </a:p>
        </p:txBody>
      </p:sp>
    </p:spTree>
    <p:extLst>
      <p:ext uri="{BB962C8B-B14F-4D97-AF65-F5344CB8AC3E}">
        <p14:creationId xmlns:p14="http://schemas.microsoft.com/office/powerpoint/2010/main" val="856026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3B1417-2756-3235-BC80-0C84F0FFE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2BAEF7-3D54-C9FD-ACF8-DE6134AD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978408"/>
            <a:ext cx="11438965" cy="5565827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fr-FR" sz="1800" cap="none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A7AC41B-BB01-3992-87FB-7429E9F84A7B}"/>
              </a:ext>
            </a:extLst>
          </p:cNvPr>
          <p:cNvSpPr txBox="1"/>
          <p:nvPr/>
        </p:nvSpPr>
        <p:spPr>
          <a:xfrm>
            <a:off x="4986045" y="313765"/>
            <a:ext cx="6847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de mixité</a:t>
            </a:r>
          </a:p>
        </p:txBody>
      </p:sp>
    </p:spTree>
    <p:extLst>
      <p:ext uri="{BB962C8B-B14F-4D97-AF65-F5344CB8AC3E}">
        <p14:creationId xmlns:p14="http://schemas.microsoft.com/office/powerpoint/2010/main" val="2708196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B21E5E-A6E2-6A61-9347-809331D09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27DA01-C748-6318-4C93-D1A39905B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1161288"/>
            <a:ext cx="11438965" cy="5382947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fr-FR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Optimisation économique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5610C8C-E273-9DBD-5014-6CECA50F9B30}"/>
              </a:ext>
            </a:extLst>
          </p:cNvPr>
          <p:cNvSpPr txBox="1"/>
          <p:nvPr/>
        </p:nvSpPr>
        <p:spPr>
          <a:xfrm>
            <a:off x="4986045" y="313765"/>
            <a:ext cx="6847367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d’optimisation</a:t>
            </a:r>
          </a:p>
        </p:txBody>
      </p:sp>
    </p:spTree>
    <p:extLst>
      <p:ext uri="{BB962C8B-B14F-4D97-AF65-F5344CB8AC3E}">
        <p14:creationId xmlns:p14="http://schemas.microsoft.com/office/powerpoint/2010/main" val="645787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2F9CA6-E347-AD92-4651-DA40519FD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E5E1F2-49A5-8419-754F-A9ED1DDCF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1161288"/>
            <a:ext cx="11438965" cy="5382947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fr-FR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Optimisation environnementale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9AA901D-0815-CAD3-C582-7C54BFE8B3F7}"/>
              </a:ext>
            </a:extLst>
          </p:cNvPr>
          <p:cNvSpPr txBox="1"/>
          <p:nvPr/>
        </p:nvSpPr>
        <p:spPr>
          <a:xfrm>
            <a:off x="4986045" y="313765"/>
            <a:ext cx="6847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d’optimisation</a:t>
            </a:r>
          </a:p>
        </p:txBody>
      </p:sp>
    </p:spTree>
    <p:extLst>
      <p:ext uri="{BB962C8B-B14F-4D97-AF65-F5344CB8AC3E}">
        <p14:creationId xmlns:p14="http://schemas.microsoft.com/office/powerpoint/2010/main" val="3589051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5A0939-952A-B72A-644C-729296208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A1673F-0F4C-3460-F303-7552D453C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898540"/>
            <a:ext cx="11438965" cy="5645695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fr-FR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Matière / énergétique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89607DA-4F87-415E-BE88-FB49B4367E49}"/>
              </a:ext>
            </a:extLst>
          </p:cNvPr>
          <p:cNvSpPr txBox="1"/>
          <p:nvPr/>
        </p:nvSpPr>
        <p:spPr>
          <a:xfrm>
            <a:off x="4986045" y="313765"/>
            <a:ext cx="6847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d’optimisation</a:t>
            </a:r>
          </a:p>
        </p:txBody>
      </p:sp>
    </p:spTree>
    <p:extLst>
      <p:ext uri="{BB962C8B-B14F-4D97-AF65-F5344CB8AC3E}">
        <p14:creationId xmlns:p14="http://schemas.microsoft.com/office/powerpoint/2010/main" val="4207997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166D59-07B9-5303-FD8E-ACEE16D34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2BED32-5E06-541E-8692-E6876A138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1024128"/>
            <a:ext cx="11438965" cy="5520107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fr-FR" cap="non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CD0437F-67A5-4AEA-25B0-D46DCC60D447}"/>
              </a:ext>
            </a:extLst>
          </p:cNvPr>
          <p:cNvSpPr txBox="1"/>
          <p:nvPr/>
        </p:nvSpPr>
        <p:spPr>
          <a:xfrm>
            <a:off x="4986045" y="313765"/>
            <a:ext cx="6847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d’architecture</a:t>
            </a:r>
          </a:p>
        </p:txBody>
      </p:sp>
    </p:spTree>
    <p:extLst>
      <p:ext uri="{BB962C8B-B14F-4D97-AF65-F5344CB8AC3E}">
        <p14:creationId xmlns:p14="http://schemas.microsoft.com/office/powerpoint/2010/main" val="225998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DF8213-41DE-BCE3-98CF-D3009F8F0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2E290F-1886-DCF9-99B4-322186969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996696"/>
            <a:ext cx="11438965" cy="5547539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fr-FR" cap="none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73C1157-0CA7-04D9-3128-7DFE1814796B}"/>
              </a:ext>
            </a:extLst>
          </p:cNvPr>
          <p:cNvSpPr txBox="1"/>
          <p:nvPr/>
        </p:nvSpPr>
        <p:spPr>
          <a:xfrm>
            <a:off x="4986045" y="313765"/>
            <a:ext cx="6847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bonus</a:t>
            </a:r>
          </a:p>
        </p:txBody>
      </p:sp>
    </p:spTree>
    <p:extLst>
      <p:ext uri="{BB962C8B-B14F-4D97-AF65-F5344CB8AC3E}">
        <p14:creationId xmlns:p14="http://schemas.microsoft.com/office/powerpoint/2010/main" val="3526837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AAA687B7-7643-4A7E-ABDE-FE3089697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6518" y="1426464"/>
            <a:ext cx="8675687" cy="3657601"/>
          </a:xfrm>
        </p:spPr>
        <p:txBody>
          <a:bodyPr>
            <a:normAutofit/>
          </a:bodyPr>
          <a:lstStyle/>
          <a:p>
            <a:pPr algn="l"/>
            <a:r>
              <a:rPr lang="fr-FR" sz="2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  document est destiné aux membres du jury de votre chambre régionale.</a:t>
            </a:r>
            <a:br>
              <a:rPr lang="fr-FR" sz="2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 visuels à insérer pourront être utilisés pour des publications print / web.</a:t>
            </a:r>
            <a:br>
              <a:rPr lang="fr-FR" sz="2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i="1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Article 6 - Règlement du concours – Droits d’exposition et de publication</a:t>
            </a:r>
            <a:br>
              <a:rPr lang="fr-FR" sz="2800" i="1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1300" i="1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2400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267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D7D0E6-BDF1-4CFF-A798-14E61AFE2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954157"/>
            <a:ext cx="9905998" cy="5393634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fr-FR" cap="none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BF4AFA9-E690-44B0-BC5F-1DF5EEBF8DF3}"/>
              </a:ext>
            </a:extLst>
          </p:cNvPr>
          <p:cNvSpPr txBox="1"/>
          <p:nvPr/>
        </p:nvSpPr>
        <p:spPr>
          <a:xfrm>
            <a:off x="4200044" y="217820"/>
            <a:ext cx="6847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Perspective n°1 du projet</a:t>
            </a:r>
          </a:p>
        </p:txBody>
      </p:sp>
    </p:spTree>
    <p:extLst>
      <p:ext uri="{BB962C8B-B14F-4D97-AF65-F5344CB8AC3E}">
        <p14:creationId xmlns:p14="http://schemas.microsoft.com/office/powerpoint/2010/main" val="3613908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09D3A4-0F5F-F076-AAF1-44BBEDBF3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D546C4-3436-2A18-4EE7-4E623393B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954157"/>
            <a:ext cx="9905998" cy="5393634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fr-FR" cap="none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C8167C7-6F72-B61A-A232-CCEC29D3A785}"/>
              </a:ext>
            </a:extLst>
          </p:cNvPr>
          <p:cNvSpPr txBox="1"/>
          <p:nvPr/>
        </p:nvSpPr>
        <p:spPr>
          <a:xfrm>
            <a:off x="4200044" y="217820"/>
            <a:ext cx="6847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Perspective n°2 du projet</a:t>
            </a:r>
          </a:p>
        </p:txBody>
      </p:sp>
    </p:spTree>
    <p:extLst>
      <p:ext uri="{BB962C8B-B14F-4D97-AF65-F5344CB8AC3E}">
        <p14:creationId xmlns:p14="http://schemas.microsoft.com/office/powerpoint/2010/main" val="3305164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0B3684-9C8F-BDBB-1889-F31493898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8A4F11-5ED1-AFE8-DBFC-2DD70D274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954157"/>
            <a:ext cx="9905998" cy="5393634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fr-FR" cap="none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A41B7F1-E817-43E1-BDC0-5A8D7D7F4F62}"/>
              </a:ext>
            </a:extLst>
          </p:cNvPr>
          <p:cNvSpPr txBox="1"/>
          <p:nvPr/>
        </p:nvSpPr>
        <p:spPr>
          <a:xfrm>
            <a:off x="4200044" y="217820"/>
            <a:ext cx="6847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Perspective n°3 du projet</a:t>
            </a:r>
          </a:p>
        </p:txBody>
      </p:sp>
    </p:spTree>
    <p:extLst>
      <p:ext uri="{BB962C8B-B14F-4D97-AF65-F5344CB8AC3E}">
        <p14:creationId xmlns:p14="http://schemas.microsoft.com/office/powerpoint/2010/main" val="2468532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BF67C6-7E7C-849D-5BDB-DE2C93831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6D6863-B302-FA12-487A-BED2D198C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954157"/>
            <a:ext cx="9905998" cy="5393634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fr-FR" cap="none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444F859-D3CD-8ADD-17A8-3F32F714D54A}"/>
              </a:ext>
            </a:extLst>
          </p:cNvPr>
          <p:cNvSpPr txBox="1"/>
          <p:nvPr/>
        </p:nvSpPr>
        <p:spPr>
          <a:xfrm>
            <a:off x="4200044" y="217820"/>
            <a:ext cx="6847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masse du projet</a:t>
            </a:r>
          </a:p>
        </p:txBody>
      </p:sp>
    </p:spTree>
    <p:extLst>
      <p:ext uri="{BB962C8B-B14F-4D97-AF65-F5344CB8AC3E}">
        <p14:creationId xmlns:p14="http://schemas.microsoft.com/office/powerpoint/2010/main" val="1278037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702EF861-CB7A-4AAE-8481-F63B52011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292317"/>
              </p:ext>
            </p:extLst>
          </p:nvPr>
        </p:nvGraphicFramePr>
        <p:xfrm>
          <a:off x="175098" y="393405"/>
          <a:ext cx="11935838" cy="5435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7959">
                  <a:extLst>
                    <a:ext uri="{9D8B030D-6E8A-4147-A177-3AD203B41FA5}">
                      <a16:colId xmlns:a16="http://schemas.microsoft.com/office/drawing/2014/main" val="3029648480"/>
                    </a:ext>
                  </a:extLst>
                </a:gridCol>
                <a:gridCol w="617879">
                  <a:extLst>
                    <a:ext uri="{9D8B030D-6E8A-4147-A177-3AD203B41FA5}">
                      <a16:colId xmlns:a16="http://schemas.microsoft.com/office/drawing/2014/main" val="2211248499"/>
                    </a:ext>
                  </a:extLst>
                </a:gridCol>
              </a:tblGrid>
              <a:tr h="62165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 POSTULE À LA PYRAMIDE DE LA FPI, DANS LA CATÉGORIE :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885533"/>
                  </a:ext>
                </a:extLst>
              </a:tr>
              <a:tr h="601474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</a:t>
                      </a: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d'Argent FPI – catégorie « grand prix régional » (CAISSE D’ÉPARGNE) 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24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436794"/>
                  </a:ext>
                </a:extLst>
              </a:tr>
              <a:tr h="602750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 </a:t>
                      </a: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d'Argent FPI – catégorie « qualité globale » (GIP)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24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904644"/>
                  </a:ext>
                </a:extLst>
              </a:tr>
              <a:tr h="601474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 </a:t>
                      </a: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d'Argent FPI – catégorie « immobilier d'entreprise » (SMABTP)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24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014490"/>
                  </a:ext>
                </a:extLst>
              </a:tr>
              <a:tr h="601474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 </a:t>
                      </a: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d'Argent FPI – catégorie « conduite responsable des opérations » (APAVE)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486336"/>
                  </a:ext>
                </a:extLst>
              </a:tr>
              <a:tr h="601474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 </a:t>
                      </a: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d'Argent FPI – catégorie « bâtiment bas-carbone » (EDF)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687278"/>
                  </a:ext>
                </a:extLst>
              </a:tr>
              <a:tr h="601474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 </a:t>
                      </a: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d'Argent FPI – catégorie  « rénovation, extension, réhabilitation » (BANQUE POPULAIRE)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020705"/>
                  </a:ext>
                </a:extLst>
              </a:tr>
              <a:tr h="601474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 -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d'Argent FPI – catégorie « </a:t>
                      </a: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mixité énergétique 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»  (GRDF)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047690"/>
                  </a:ext>
                </a:extLst>
              </a:tr>
              <a:tr h="602750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 -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d'Argent FPI – catégorie « solutions pour l’économie circulaire » (SOCOTEC)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24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082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468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87DB9024-13A6-4E61-89C0-3CFAE7F21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702656"/>
              </p:ext>
            </p:extLst>
          </p:nvPr>
        </p:nvGraphicFramePr>
        <p:xfrm>
          <a:off x="435935" y="1965960"/>
          <a:ext cx="11249246" cy="20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8772">
                  <a:extLst>
                    <a:ext uri="{9D8B030D-6E8A-4147-A177-3AD203B41FA5}">
                      <a16:colId xmlns:a16="http://schemas.microsoft.com/office/drawing/2014/main" val="842368813"/>
                    </a:ext>
                  </a:extLst>
                </a:gridCol>
                <a:gridCol w="8580474">
                  <a:extLst>
                    <a:ext uri="{9D8B030D-6E8A-4147-A177-3AD203B41FA5}">
                      <a16:colId xmlns:a16="http://schemas.microsoft.com/office/drawing/2014/main" val="1357367127"/>
                    </a:ext>
                  </a:extLst>
                </a:gridCol>
              </a:tblGrid>
              <a:tr h="5040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PROGRAMME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7087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 du programme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40207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5687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 de livraison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057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817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3B7E46-D7DB-4F2F-AC1D-9351A32E7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14419" y="1011061"/>
            <a:ext cx="3052901" cy="2120348"/>
          </a:xfrm>
          <a:ln>
            <a:solidFill>
              <a:schemeClr val="tx1">
                <a:lumMod val="50000"/>
              </a:schemeClr>
            </a:solidFill>
          </a:ln>
        </p:spPr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F03B0F-8725-493B-82C0-76C57A858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4419" y="4030695"/>
            <a:ext cx="3052901" cy="2120348"/>
          </a:xfrm>
          <a:ln>
            <a:solidFill>
              <a:schemeClr val="tx1">
                <a:lumMod val="50000"/>
              </a:schemeClr>
            </a:solidFill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F75108BA-4DFD-409C-9595-BCB3BAB91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652672"/>
              </p:ext>
            </p:extLst>
          </p:nvPr>
        </p:nvGraphicFramePr>
        <p:xfrm>
          <a:off x="579404" y="973955"/>
          <a:ext cx="794020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7453">
                  <a:extLst>
                    <a:ext uri="{9D8B030D-6E8A-4147-A177-3AD203B41FA5}">
                      <a16:colId xmlns:a16="http://schemas.microsoft.com/office/drawing/2014/main" val="842368813"/>
                    </a:ext>
                  </a:extLst>
                </a:gridCol>
                <a:gridCol w="4752753">
                  <a:extLst>
                    <a:ext uri="{9D8B030D-6E8A-4147-A177-3AD203B41FA5}">
                      <a16:colId xmlns:a16="http://schemas.microsoft.com/office/drawing/2014/main" val="35992108"/>
                    </a:ext>
                  </a:extLst>
                </a:gridCol>
              </a:tblGrid>
              <a:tr h="342396"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MAÎTRISE D’OUVRAGE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708705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Raison sociale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402071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419586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1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Tél.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829983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1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Adresse 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968047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Chambre régionale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047332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E3841D36-822A-4344-A47D-E42960851E93}"/>
              </a:ext>
            </a:extLst>
          </p:cNvPr>
          <p:cNvSpPr txBox="1"/>
          <p:nvPr/>
        </p:nvSpPr>
        <p:spPr>
          <a:xfrm>
            <a:off x="8814419" y="641729"/>
            <a:ext cx="30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cs typeface="Calibri" panose="020F0502020204030204" pitchFamily="34" charset="0"/>
              </a:rPr>
              <a:t>LOGO DE LA SOCIÉTÉ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7B105BA-6207-4877-A7CF-3B5D54782B7E}"/>
              </a:ext>
            </a:extLst>
          </p:cNvPr>
          <p:cNvSpPr txBox="1"/>
          <p:nvPr/>
        </p:nvSpPr>
        <p:spPr>
          <a:xfrm>
            <a:off x="8814419" y="3429468"/>
            <a:ext cx="3052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cs typeface="Calibri" panose="020F0502020204030204" pitchFamily="34" charset="0"/>
              </a:rPr>
              <a:t>LOGO DE LA SOCIÉTÉ DE COPROMOTION</a:t>
            </a:r>
            <a:r>
              <a:rPr lang="fr-FR" b="1" dirty="0">
                <a:solidFill>
                  <a:srgbClr val="C00000"/>
                </a:solidFill>
                <a:cs typeface="Calibri" panose="020F0502020204030204" pitchFamily="34" charset="0"/>
              </a:rPr>
              <a:t>*</a:t>
            </a:r>
          </a:p>
        </p:txBody>
      </p:sp>
      <p:graphicFrame>
        <p:nvGraphicFramePr>
          <p:cNvPr id="11" name="Tableau 5">
            <a:extLst>
              <a:ext uri="{FF2B5EF4-FFF2-40B4-BE49-F238E27FC236}">
                <a16:creationId xmlns:a16="http://schemas.microsoft.com/office/drawing/2014/main" id="{543B5998-7DC7-40AE-9DA3-6D629F1A4A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528363"/>
              </p:ext>
            </p:extLst>
          </p:nvPr>
        </p:nvGraphicFramePr>
        <p:xfrm>
          <a:off x="579404" y="3993589"/>
          <a:ext cx="794020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7453">
                  <a:extLst>
                    <a:ext uri="{9D8B030D-6E8A-4147-A177-3AD203B41FA5}">
                      <a16:colId xmlns:a16="http://schemas.microsoft.com/office/drawing/2014/main" val="842368813"/>
                    </a:ext>
                  </a:extLst>
                </a:gridCol>
                <a:gridCol w="4752753">
                  <a:extLst>
                    <a:ext uri="{9D8B030D-6E8A-4147-A177-3AD203B41FA5}">
                      <a16:colId xmlns:a16="http://schemas.microsoft.com/office/drawing/2014/main" val="35992108"/>
                    </a:ext>
                  </a:extLst>
                </a:gridCol>
              </a:tblGrid>
              <a:tr h="342396"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MAÎTRISE D’OUVRAGE 2 SI COPROMOTION*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708705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Raison sociale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402071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419586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1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Tél.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829983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1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Adresse 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968047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Chambre régionale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047332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B3C97221-DAB2-F81B-8D3A-162E125675DA}"/>
              </a:ext>
            </a:extLst>
          </p:cNvPr>
          <p:cNvSpPr txBox="1"/>
          <p:nvPr/>
        </p:nvSpPr>
        <p:spPr>
          <a:xfrm>
            <a:off x="455358" y="6327711"/>
            <a:ext cx="11587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Ce concours est </a:t>
            </a:r>
            <a:r>
              <a:rPr lang="fr-F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exclusivement réservé aux promoteurs immobiliers adhérents de la Fédération des promoteurs immobiliers de France </a:t>
            </a:r>
            <a:r>
              <a:rPr lang="fr-FR" sz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la date du lancement du concours. Un dossier dans lequel un des co-promoteurs n’est pas adhérent de la FPI est </a:t>
            </a:r>
            <a:r>
              <a:rPr lang="fr-F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irrecevable</a:t>
            </a:r>
            <a:r>
              <a:rPr lang="fr-FR" sz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5017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702B5862-915E-4B29-9DE9-DF8FD9A3DA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227184"/>
              </p:ext>
            </p:extLst>
          </p:nvPr>
        </p:nvGraphicFramePr>
        <p:xfrm>
          <a:off x="567430" y="1085206"/>
          <a:ext cx="11057140" cy="1755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013">
                  <a:extLst>
                    <a:ext uri="{9D8B030D-6E8A-4147-A177-3AD203B41FA5}">
                      <a16:colId xmlns:a16="http://schemas.microsoft.com/office/drawing/2014/main" val="748810640"/>
                    </a:ext>
                  </a:extLst>
                </a:gridCol>
                <a:gridCol w="8921127">
                  <a:extLst>
                    <a:ext uri="{9D8B030D-6E8A-4147-A177-3AD203B41FA5}">
                      <a16:colId xmlns:a16="http://schemas.microsoft.com/office/drawing/2014/main" val="703991714"/>
                    </a:ext>
                  </a:extLst>
                </a:gridCol>
              </a:tblGrid>
              <a:tr h="432701"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MAÎTRISE</a:t>
                      </a:r>
                      <a:r>
                        <a:rPr lang="fr-FR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D’ŒUVRE 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587562"/>
                  </a:ext>
                </a:extLst>
              </a:tr>
              <a:tr h="432701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Raison sociale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624826"/>
                  </a:ext>
                </a:extLst>
              </a:tr>
              <a:tr h="432701">
                <a:tc>
                  <a:txBody>
                    <a:bodyPr/>
                    <a:lstStyle/>
                    <a:p>
                      <a:r>
                        <a:rPr lang="fr-FR" sz="1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024135"/>
                  </a:ext>
                </a:extLst>
              </a:tr>
              <a:tr h="432701">
                <a:tc>
                  <a:txBody>
                    <a:bodyPr/>
                    <a:lstStyle/>
                    <a:p>
                      <a:r>
                        <a:rPr lang="fr-FR" sz="1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Tél.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139355"/>
                  </a:ext>
                </a:extLst>
              </a:tr>
            </a:tbl>
          </a:graphicData>
        </a:graphic>
      </p:graphicFrame>
      <p:graphicFrame>
        <p:nvGraphicFramePr>
          <p:cNvPr id="5" name="Tableau 7">
            <a:extLst>
              <a:ext uri="{FF2B5EF4-FFF2-40B4-BE49-F238E27FC236}">
                <a16:creationId xmlns:a16="http://schemas.microsoft.com/office/drawing/2014/main" id="{7A9436C3-8054-43FF-B20A-06FFC3A18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164662"/>
              </p:ext>
            </p:extLst>
          </p:nvPr>
        </p:nvGraphicFramePr>
        <p:xfrm>
          <a:off x="567430" y="3629932"/>
          <a:ext cx="11057140" cy="1755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013">
                  <a:extLst>
                    <a:ext uri="{9D8B030D-6E8A-4147-A177-3AD203B41FA5}">
                      <a16:colId xmlns:a16="http://schemas.microsoft.com/office/drawing/2014/main" val="748810640"/>
                    </a:ext>
                  </a:extLst>
                </a:gridCol>
                <a:gridCol w="8921127">
                  <a:extLst>
                    <a:ext uri="{9D8B030D-6E8A-4147-A177-3AD203B41FA5}">
                      <a16:colId xmlns:a16="http://schemas.microsoft.com/office/drawing/2014/main" val="703991714"/>
                    </a:ext>
                  </a:extLst>
                </a:gridCol>
              </a:tblGrid>
              <a:tr h="432701"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MAÎTRISE</a:t>
                      </a:r>
                      <a:r>
                        <a:rPr lang="fr-FR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D’ŒUVRE  2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587562"/>
                  </a:ext>
                </a:extLst>
              </a:tr>
              <a:tr h="432701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Raison sociale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624826"/>
                  </a:ext>
                </a:extLst>
              </a:tr>
              <a:tr h="432701">
                <a:tc>
                  <a:txBody>
                    <a:bodyPr/>
                    <a:lstStyle/>
                    <a:p>
                      <a:r>
                        <a:rPr lang="fr-FR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024135"/>
                  </a:ext>
                </a:extLst>
              </a:tr>
              <a:tr h="432701">
                <a:tc>
                  <a:txBody>
                    <a:bodyPr/>
                    <a:lstStyle/>
                    <a:p>
                      <a:r>
                        <a:rPr lang="fr-FR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Tél.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139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521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0F6B57C-B6A8-4CAD-BA69-CBF7A8A1098A}"/>
              </a:ext>
            </a:extLst>
          </p:cNvPr>
          <p:cNvSpPr txBox="1"/>
          <p:nvPr/>
        </p:nvSpPr>
        <p:spPr>
          <a:xfrm>
            <a:off x="1329070" y="2987749"/>
            <a:ext cx="8814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PRÉSENTATION DÉTAILLÉE DU PROJET</a:t>
            </a:r>
          </a:p>
        </p:txBody>
      </p:sp>
    </p:spTree>
    <p:extLst>
      <p:ext uri="{BB962C8B-B14F-4D97-AF65-F5344CB8AC3E}">
        <p14:creationId xmlns:p14="http://schemas.microsoft.com/office/powerpoint/2010/main" val="3467626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68114209-59E2-4E53-9A7F-6370819D9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554322"/>
              </p:ext>
            </p:extLst>
          </p:nvPr>
        </p:nvGraphicFramePr>
        <p:xfrm>
          <a:off x="345501" y="462013"/>
          <a:ext cx="11500998" cy="5923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9339">
                  <a:extLst>
                    <a:ext uri="{9D8B030D-6E8A-4147-A177-3AD203B41FA5}">
                      <a16:colId xmlns:a16="http://schemas.microsoft.com/office/drawing/2014/main" val="1061321583"/>
                    </a:ext>
                  </a:extLst>
                </a:gridCol>
                <a:gridCol w="7411659">
                  <a:extLst>
                    <a:ext uri="{9D8B030D-6E8A-4147-A177-3AD203B41FA5}">
                      <a16:colId xmlns:a16="http://schemas.microsoft.com/office/drawing/2014/main" val="2820879178"/>
                    </a:ext>
                  </a:extLst>
                </a:gridCol>
              </a:tblGrid>
              <a:tr h="419906"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CARACTÉRISTIQUES DU PROJET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597335"/>
                  </a:ext>
                </a:extLst>
              </a:tr>
              <a:tr h="513648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de bâtiments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38549"/>
                  </a:ext>
                </a:extLst>
              </a:tr>
              <a:tr h="11798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 d’occupation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(Ex. résidences principales, locaux professionnels ou commerciaux, résidences étudiantes, résidences de tourisme…)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182288"/>
                  </a:ext>
                </a:extLst>
              </a:tr>
              <a:tr h="41990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Surface du terrain de l’opération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732481"/>
                  </a:ext>
                </a:extLst>
              </a:tr>
              <a:tr h="460371">
                <a:tc>
                  <a:txBody>
                    <a:bodyPr/>
                    <a:lstStyle/>
                    <a:p>
                      <a:r>
                        <a:rPr lang="fr-FR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Surface de plancher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254905"/>
                  </a:ext>
                </a:extLst>
              </a:tr>
              <a:tr h="381427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Surface espaces verts 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493374"/>
                  </a:ext>
                </a:extLst>
              </a:tr>
              <a:tr h="30581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Surface habitable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434660"/>
                  </a:ext>
                </a:extLst>
              </a:tr>
              <a:tr h="419906">
                <a:tc>
                  <a:txBody>
                    <a:bodyPr/>
                    <a:lstStyle/>
                    <a:p>
                      <a:r>
                        <a:rPr lang="fr-FR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de logements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283726"/>
                  </a:ext>
                </a:extLst>
              </a:tr>
              <a:tr h="419906">
                <a:tc>
                  <a:txBody>
                    <a:bodyPr/>
                    <a:lstStyle/>
                    <a:p>
                      <a:r>
                        <a:rPr lang="fr-FR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Typologie des logements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791521"/>
                  </a:ext>
                </a:extLst>
              </a:tr>
              <a:tr h="41990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d’étages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937232"/>
                  </a:ext>
                </a:extLst>
              </a:tr>
              <a:tr h="41990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de commerces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358218"/>
                  </a:ext>
                </a:extLst>
              </a:tr>
              <a:tr h="41990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Autres équipements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922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968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6">
            <a:extLst>
              <a:ext uri="{FF2B5EF4-FFF2-40B4-BE49-F238E27FC236}">
                <a16:creationId xmlns:a16="http://schemas.microsoft.com/office/drawing/2014/main" id="{4A9F0EB3-8D5A-4E7C-A232-F12F9C33A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594853"/>
              </p:ext>
            </p:extLst>
          </p:nvPr>
        </p:nvGraphicFramePr>
        <p:xfrm>
          <a:off x="391632" y="466928"/>
          <a:ext cx="11408736" cy="613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1764">
                  <a:extLst>
                    <a:ext uri="{9D8B030D-6E8A-4147-A177-3AD203B41FA5}">
                      <a16:colId xmlns:a16="http://schemas.microsoft.com/office/drawing/2014/main" val="1061321583"/>
                    </a:ext>
                  </a:extLst>
                </a:gridCol>
                <a:gridCol w="8706972">
                  <a:extLst>
                    <a:ext uri="{9D8B030D-6E8A-4147-A177-3AD203B41FA5}">
                      <a16:colId xmlns:a16="http://schemas.microsoft.com/office/drawing/2014/main" val="2820879178"/>
                    </a:ext>
                  </a:extLst>
                </a:gridCol>
              </a:tblGrid>
              <a:tr h="662802"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CARACTÉRISTIQUES DU PROJET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597335"/>
                  </a:ext>
                </a:extLst>
              </a:tr>
              <a:tr h="1095070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 de construction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582711"/>
                  </a:ext>
                </a:extLst>
              </a:tr>
              <a:tr h="1095070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 de façade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38549"/>
                  </a:ext>
                </a:extLst>
              </a:tr>
              <a:tr h="1095070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 de couverture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182288"/>
                  </a:ext>
                </a:extLst>
              </a:tr>
              <a:tr h="1095070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 d’énergie utilisée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732481"/>
                  </a:ext>
                </a:extLst>
              </a:tr>
              <a:tr h="1095070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Certifications / labels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fr-FR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Certifications :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fr-FR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Labels 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254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95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452</Words>
  <Application>Microsoft Office PowerPoint</Application>
  <PresentationFormat>Grand écran</PresentationFormat>
  <Paragraphs>89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Wingdings</vt:lpstr>
      <vt:lpstr>Maillage</vt:lpstr>
      <vt:lpstr>Présentation PowerPoint</vt:lpstr>
      <vt:lpstr>Ce  document est destiné aux membres du jury de votre chambre régionale.   Les visuels à insérer pourront être utilisés pour des publications print / web. Article 6 - Règlement du concours – Droits d’exposition et de publication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PYRAMIDES D’ARGENT  2020</dc:title>
  <dc:creator>Contact FPI</dc:creator>
  <cp:lastModifiedBy>Contact FPI</cp:lastModifiedBy>
  <cp:revision>45</cp:revision>
  <cp:lastPrinted>2019-10-21T15:43:36Z</cp:lastPrinted>
  <dcterms:created xsi:type="dcterms:W3CDTF">2019-09-11T15:05:00Z</dcterms:created>
  <dcterms:modified xsi:type="dcterms:W3CDTF">2026-02-16T16:09:03Z</dcterms:modified>
</cp:coreProperties>
</file>