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62" r:id="rId4"/>
    <p:sldId id="292" r:id="rId5"/>
    <p:sldId id="288" r:id="rId6"/>
    <p:sldId id="261" r:id="rId7"/>
    <p:sldId id="263" r:id="rId8"/>
    <p:sldId id="280" r:id="rId9"/>
    <p:sldId id="281" r:id="rId10"/>
    <p:sldId id="290" r:id="rId11"/>
    <p:sldId id="267" r:id="rId12"/>
    <p:sldId id="291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286" r:id="rId25"/>
    <p:sldId id="305" r:id="rId26"/>
    <p:sldId id="306" r:id="rId27"/>
    <p:sldId id="307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TABEUR" initials="DT" lastIdx="2" clrIdx="0">
    <p:extLst>
      <p:ext uri="{19B8F6BF-5375-455C-9EA6-DF929625EA0E}">
        <p15:presenceInfo xmlns:p15="http://schemas.microsoft.com/office/powerpoint/2012/main" userId="S::contact@fpifrance.fr::091a7261-1fe1-483b-8686-2fcc0e4537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A1"/>
    <a:srgbClr val="6699FF"/>
    <a:srgbClr val="27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9D49B1F5-E95E-4D8F-9A06-39677A39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045" y="0"/>
            <a:ext cx="4396706" cy="6858000"/>
          </a:xfrm>
          <a:prstGeom prst="rect">
            <a:avLst/>
          </a:prstGeom>
          <a:solidFill>
            <a:schemeClr val="tx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DFD219-82B5-4F3F-A491-FF6DF3276524}"/>
              </a:ext>
            </a:extLst>
          </p:cNvPr>
          <p:cNvSpPr txBox="1"/>
          <p:nvPr/>
        </p:nvSpPr>
        <p:spPr>
          <a:xfrm>
            <a:off x="4904555" y="4998721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Dossier à télécharger 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 jury </a:t>
            </a:r>
          </a:p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votre chambre régionale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8C96CD-93BE-3263-DE29-E351AD950A58}"/>
              </a:ext>
            </a:extLst>
          </p:cNvPr>
          <p:cNvSpPr txBox="1"/>
          <p:nvPr/>
        </p:nvSpPr>
        <p:spPr>
          <a:xfrm>
            <a:off x="277045" y="1882081"/>
            <a:ext cx="4396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Catégorie</a:t>
            </a:r>
            <a:r>
              <a:rPr lang="fr-FR" sz="2000" dirty="0">
                <a:solidFill>
                  <a:schemeClr val="bg1"/>
                </a:solidFill>
              </a:rPr>
              <a:t> : </a:t>
            </a:r>
            <a:r>
              <a:rPr lang="fr-FR" sz="2000" b="1" dirty="0">
                <a:solidFill>
                  <a:schemeClr val="bg1"/>
                </a:solidFill>
              </a:rPr>
              <a:t>conduite responsable des opérations</a:t>
            </a:r>
          </a:p>
          <a:p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Parrainée par :</a:t>
            </a:r>
          </a:p>
        </p:txBody>
      </p:sp>
      <p:pic>
        <p:nvPicPr>
          <p:cNvPr id="13" name="Image 12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6DAB20FE-4269-04C7-C015-3399507BD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07" y="4007831"/>
            <a:ext cx="3433864" cy="1577431"/>
          </a:xfrm>
          <a:prstGeom prst="rect">
            <a:avLst/>
          </a:prstGeom>
        </p:spPr>
      </p:pic>
      <p:pic>
        <p:nvPicPr>
          <p:cNvPr id="4" name="Image 3" descr="Une image contenant Police, texte, noi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EC23F28-10A2-4103-A8C1-442C5B7CA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8" y="108544"/>
            <a:ext cx="4508001" cy="1036322"/>
          </a:xfrm>
          <a:prstGeom prst="rect">
            <a:avLst/>
          </a:prstGeom>
        </p:spPr>
      </p:pic>
      <p:pic>
        <p:nvPicPr>
          <p:cNvPr id="8" name="Image 7" descr="Une image contenant texte, graphism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CF663A8A-8388-C33B-C752-15A83BB93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500" y="448056"/>
            <a:ext cx="5299455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335024"/>
            <a:ext cx="11438965" cy="520921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EDA842-03EE-4557-B641-C0F85AC9A737}"/>
              </a:ext>
            </a:extLst>
          </p:cNvPr>
          <p:cNvSpPr txBox="1"/>
          <p:nvPr/>
        </p:nvSpPr>
        <p:spPr>
          <a:xfrm>
            <a:off x="4986045" y="313765"/>
            <a:ext cx="6847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DU PROJET</a:t>
            </a:r>
          </a:p>
          <a:p>
            <a:pPr algn="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(800 signes maximum)</a:t>
            </a:r>
          </a:p>
        </p:txBody>
      </p:sp>
    </p:spTree>
    <p:extLst>
      <p:ext uri="{BB962C8B-B14F-4D97-AF65-F5344CB8AC3E}">
        <p14:creationId xmlns:p14="http://schemas.microsoft.com/office/powerpoint/2010/main" val="27872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898540"/>
            <a:ext cx="11438965" cy="580114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fr-FR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26B863-8D28-4E94-926C-6AE24A7588C8}"/>
              </a:ext>
            </a:extLst>
          </p:cNvPr>
          <p:cNvSpPr txBox="1"/>
          <p:nvPr/>
        </p:nvSpPr>
        <p:spPr>
          <a:xfrm>
            <a:off x="4986045" y="313765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CONCEPTION DU PROJET</a:t>
            </a:r>
          </a:p>
        </p:txBody>
      </p:sp>
    </p:spTree>
    <p:extLst>
      <p:ext uri="{BB962C8B-B14F-4D97-AF65-F5344CB8AC3E}">
        <p14:creationId xmlns:p14="http://schemas.microsoft.com/office/powerpoint/2010/main" val="385232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64178-8EA1-476F-BDCC-FCCA862E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47864"/>
            <a:ext cx="11438965" cy="539637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418318-09D8-4148-AFA0-0928D404DF6C}"/>
              </a:ext>
            </a:extLst>
          </p:cNvPr>
          <p:cNvSpPr txBox="1"/>
          <p:nvPr/>
        </p:nvSpPr>
        <p:spPr>
          <a:xfrm>
            <a:off x="311285" y="388193"/>
            <a:ext cx="1152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1 –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Qualité environnementale</a:t>
            </a:r>
          </a:p>
        </p:txBody>
      </p:sp>
    </p:spTree>
    <p:extLst>
      <p:ext uri="{BB962C8B-B14F-4D97-AF65-F5344CB8AC3E}">
        <p14:creationId xmlns:p14="http://schemas.microsoft.com/office/powerpoint/2010/main" val="205198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92A91-FC8F-1021-2E22-BF14F67EA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ACFBBF-691A-77D1-CCBA-D29D681EE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1147864"/>
            <a:ext cx="11438965" cy="539637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7E9FA8A-E919-E936-6002-784A50F37D6C}"/>
              </a:ext>
            </a:extLst>
          </p:cNvPr>
          <p:cNvSpPr txBox="1"/>
          <p:nvPr/>
        </p:nvSpPr>
        <p:spPr>
          <a:xfrm>
            <a:off x="311285" y="388193"/>
            <a:ext cx="1152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1 –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Qualité environnementale</a:t>
            </a:r>
          </a:p>
        </p:txBody>
      </p:sp>
    </p:spTree>
    <p:extLst>
      <p:ext uri="{BB962C8B-B14F-4D97-AF65-F5344CB8AC3E}">
        <p14:creationId xmlns:p14="http://schemas.microsoft.com/office/powerpoint/2010/main" val="300137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F07C3-33A9-4F11-FD37-67908F4DE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9A0A56-F624-BAD3-F63B-364F447E1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914400"/>
            <a:ext cx="11438965" cy="562983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2A0D82-C68D-D9F5-931B-9E8189BC3967}"/>
              </a:ext>
            </a:extLst>
          </p:cNvPr>
          <p:cNvSpPr txBox="1"/>
          <p:nvPr/>
        </p:nvSpPr>
        <p:spPr>
          <a:xfrm>
            <a:off x="394447" y="213096"/>
            <a:ext cx="1143896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2 – </a:t>
            </a:r>
            <a:r>
              <a:rPr lang="fr-FR" sz="3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Intégration de l’opération dans son environnement</a:t>
            </a:r>
          </a:p>
        </p:txBody>
      </p:sp>
    </p:spTree>
    <p:extLst>
      <p:ext uri="{BB962C8B-B14F-4D97-AF65-F5344CB8AC3E}">
        <p14:creationId xmlns:p14="http://schemas.microsoft.com/office/powerpoint/2010/main" val="324697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2E175-9ADD-440E-7FE8-0DB00F096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3CE3F3-639C-BAB5-24EE-D3BA7F8F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868680"/>
            <a:ext cx="11438965" cy="567555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0DD721-FCB1-C9C7-50AC-B4009080A66D}"/>
              </a:ext>
            </a:extLst>
          </p:cNvPr>
          <p:cNvSpPr txBox="1"/>
          <p:nvPr/>
        </p:nvSpPr>
        <p:spPr>
          <a:xfrm>
            <a:off x="394447" y="213096"/>
            <a:ext cx="1143896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2 – </a:t>
            </a:r>
            <a:r>
              <a:rPr lang="fr-FR" sz="3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Intégration de l’opération dans son environnement</a:t>
            </a:r>
          </a:p>
        </p:txBody>
      </p:sp>
    </p:spTree>
    <p:extLst>
      <p:ext uri="{BB962C8B-B14F-4D97-AF65-F5344CB8AC3E}">
        <p14:creationId xmlns:p14="http://schemas.microsoft.com/office/powerpoint/2010/main" val="15837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C90677-F6F7-1C8B-2D6B-026D6041A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726B2A-3A08-8FCA-06C3-02B7C4B63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894946"/>
            <a:ext cx="11438965" cy="564929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C7B399-1A9E-0AC4-485E-2E6B307AAB70}"/>
              </a:ext>
            </a:extLst>
          </p:cNvPr>
          <p:cNvSpPr txBox="1"/>
          <p:nvPr/>
        </p:nvSpPr>
        <p:spPr>
          <a:xfrm>
            <a:off x="394447" y="213096"/>
            <a:ext cx="1143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3 –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Qualité de la relation-client</a:t>
            </a:r>
          </a:p>
        </p:txBody>
      </p:sp>
    </p:spTree>
    <p:extLst>
      <p:ext uri="{BB962C8B-B14F-4D97-AF65-F5344CB8AC3E}">
        <p14:creationId xmlns:p14="http://schemas.microsoft.com/office/powerpoint/2010/main" val="358725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4AA6C-151F-221A-9BC9-859C6EC07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10F827-A4F8-9F98-F42F-56253A213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894946"/>
            <a:ext cx="11438965" cy="564929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F85E2E-310D-527C-66AD-DDD77EE221F5}"/>
              </a:ext>
            </a:extLst>
          </p:cNvPr>
          <p:cNvSpPr txBox="1"/>
          <p:nvPr/>
        </p:nvSpPr>
        <p:spPr>
          <a:xfrm>
            <a:off x="394447" y="213096"/>
            <a:ext cx="1143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3 –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Qualité de la relation-client</a:t>
            </a:r>
          </a:p>
        </p:txBody>
      </p:sp>
    </p:spTree>
    <p:extLst>
      <p:ext uri="{BB962C8B-B14F-4D97-AF65-F5344CB8AC3E}">
        <p14:creationId xmlns:p14="http://schemas.microsoft.com/office/powerpoint/2010/main" val="414556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F9F20-D783-2084-5A72-2A4C480A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9685D7-21B3-B2E1-0BCF-78E1BC79F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894946"/>
            <a:ext cx="11438965" cy="564929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0C275F-0FEF-5D36-C08D-FFE26E3811CC}"/>
              </a:ext>
            </a:extLst>
          </p:cNvPr>
          <p:cNvSpPr txBox="1"/>
          <p:nvPr/>
        </p:nvSpPr>
        <p:spPr>
          <a:xfrm>
            <a:off x="394447" y="213096"/>
            <a:ext cx="1143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4 -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 social</a:t>
            </a:r>
          </a:p>
        </p:txBody>
      </p:sp>
    </p:spTree>
    <p:extLst>
      <p:ext uri="{BB962C8B-B14F-4D97-AF65-F5344CB8AC3E}">
        <p14:creationId xmlns:p14="http://schemas.microsoft.com/office/powerpoint/2010/main" val="3130667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5A2CF4-01EB-8740-B37F-2842C92E7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811BDE-FB5D-E1C1-68A1-A2AD84F17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894946"/>
            <a:ext cx="11438965" cy="564929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12F37E-E564-4FD8-CD25-6DB2D697DF15}"/>
              </a:ext>
            </a:extLst>
          </p:cNvPr>
          <p:cNvSpPr txBox="1"/>
          <p:nvPr/>
        </p:nvSpPr>
        <p:spPr>
          <a:xfrm>
            <a:off x="394447" y="213096"/>
            <a:ext cx="1143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4 -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 social</a:t>
            </a:r>
          </a:p>
        </p:txBody>
      </p:sp>
    </p:spTree>
    <p:extLst>
      <p:ext uri="{BB962C8B-B14F-4D97-AF65-F5344CB8AC3E}">
        <p14:creationId xmlns:p14="http://schemas.microsoft.com/office/powerpoint/2010/main" val="424319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AAA687B7-7643-4A7E-ABDE-FE3089697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662" y="1209040"/>
            <a:ext cx="8675687" cy="4202931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fr-FR" sz="36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  document est destiné aux membres du jury de votre chambre régionale.</a:t>
            </a:r>
            <a:br>
              <a:rPr lang="fr-FR" sz="36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4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visuels à insérer pourront être utilisés pour des publications print / web.</a:t>
            </a:r>
            <a:br>
              <a:rPr lang="fr-FR" sz="36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2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Article 6 - Règlement du concours – Droits d’exposition et de publication</a:t>
            </a:r>
            <a:br>
              <a:rPr lang="fr-FR" sz="1300" i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300" i="1" cap="none" dirty="0">
                <a:solidFill>
                  <a:schemeClr val="tx1">
                    <a:lumMod val="50000"/>
                  </a:schemeClr>
                </a:solidFill>
                <a:effectLst/>
              </a:rPr>
            </a:br>
            <a:endParaRPr lang="fr-FR" sz="2400" cap="none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6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216AC-7676-A262-C25B-41244187E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274B48-25B3-3D34-C9E0-864C2DEF5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894946"/>
            <a:ext cx="11438965" cy="564929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729A546-637D-8745-9A17-0A49D61D278B}"/>
              </a:ext>
            </a:extLst>
          </p:cNvPr>
          <p:cNvSpPr txBox="1"/>
          <p:nvPr/>
        </p:nvSpPr>
        <p:spPr>
          <a:xfrm>
            <a:off x="394447" y="213096"/>
            <a:ext cx="1143896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5 - </a:t>
            </a:r>
            <a:r>
              <a:rPr lang="fr-FR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Prévention des risques au sein de la MOA</a:t>
            </a:r>
          </a:p>
        </p:txBody>
      </p:sp>
    </p:spTree>
    <p:extLst>
      <p:ext uri="{BB962C8B-B14F-4D97-AF65-F5344CB8AC3E}">
        <p14:creationId xmlns:p14="http://schemas.microsoft.com/office/powerpoint/2010/main" val="43265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271DE9-1372-4ABE-0BC4-01D52FB35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46F07D-6494-86F2-EBB0-CC55334A0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894946"/>
            <a:ext cx="11438965" cy="564929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CFE1C6-C06B-3DE4-8595-8B01C06E14C0}"/>
              </a:ext>
            </a:extLst>
          </p:cNvPr>
          <p:cNvSpPr txBox="1"/>
          <p:nvPr/>
        </p:nvSpPr>
        <p:spPr>
          <a:xfrm>
            <a:off x="394447" y="213096"/>
            <a:ext cx="1143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6 - </a:t>
            </a: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Prévention des risques lors du chantier</a:t>
            </a:r>
          </a:p>
        </p:txBody>
      </p:sp>
    </p:spTree>
    <p:extLst>
      <p:ext uri="{BB962C8B-B14F-4D97-AF65-F5344CB8AC3E}">
        <p14:creationId xmlns:p14="http://schemas.microsoft.com/office/powerpoint/2010/main" val="3181122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7E42ED-F9FA-6888-784E-E90EE95E4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4229F3-2D2D-004C-F348-712B2185A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894946"/>
            <a:ext cx="11438965" cy="564929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228B20-5722-A5D1-5A50-519DB7831B51}"/>
              </a:ext>
            </a:extLst>
          </p:cNvPr>
          <p:cNvSpPr txBox="1"/>
          <p:nvPr/>
        </p:nvSpPr>
        <p:spPr>
          <a:xfrm>
            <a:off x="394447" y="193641"/>
            <a:ext cx="11438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7 - </a:t>
            </a:r>
            <a:r>
              <a:rPr lang="fr-FR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 avec les parties prenantes </a:t>
            </a:r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(les différents prestataires)</a:t>
            </a:r>
          </a:p>
        </p:txBody>
      </p:sp>
    </p:spTree>
    <p:extLst>
      <p:ext uri="{BB962C8B-B14F-4D97-AF65-F5344CB8AC3E}">
        <p14:creationId xmlns:p14="http://schemas.microsoft.com/office/powerpoint/2010/main" val="318884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6DA7D0-17E2-4948-772C-4E5DF4EEA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200958-F662-8CF6-66EC-BA7F92DCD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447" y="894946"/>
            <a:ext cx="11438965" cy="564929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E91B42-8E65-74AA-0DCE-A431043F1A63}"/>
              </a:ext>
            </a:extLst>
          </p:cNvPr>
          <p:cNvSpPr txBox="1"/>
          <p:nvPr/>
        </p:nvSpPr>
        <p:spPr>
          <a:xfrm>
            <a:off x="394447" y="193641"/>
            <a:ext cx="11438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 7 - </a:t>
            </a:r>
            <a:r>
              <a:rPr lang="fr-FR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 avec les parties prenantes </a:t>
            </a:r>
            <a:r>
              <a:rPr lang="fr-FR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(les différents prestataires)</a:t>
            </a:r>
          </a:p>
        </p:txBody>
      </p:sp>
    </p:spTree>
    <p:extLst>
      <p:ext uri="{BB962C8B-B14F-4D97-AF65-F5344CB8AC3E}">
        <p14:creationId xmlns:p14="http://schemas.microsoft.com/office/powerpoint/2010/main" val="728438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7D0E6-BDF1-4CFF-A798-14E61AFE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F4AFA9-E690-44B0-BC5F-1DF5EEBF8DF3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n°1 du projet</a:t>
            </a:r>
          </a:p>
        </p:txBody>
      </p:sp>
    </p:spTree>
    <p:extLst>
      <p:ext uri="{BB962C8B-B14F-4D97-AF65-F5344CB8AC3E}">
        <p14:creationId xmlns:p14="http://schemas.microsoft.com/office/powerpoint/2010/main" val="3613908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801CC3-9E16-1A7C-9F52-9AB589D22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A06474-DE28-0AC5-6263-44DA37C6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47D75A-203E-B370-FCD3-F90BBF20D987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n°2 du projet</a:t>
            </a:r>
          </a:p>
        </p:txBody>
      </p:sp>
    </p:spTree>
    <p:extLst>
      <p:ext uri="{BB962C8B-B14F-4D97-AF65-F5344CB8AC3E}">
        <p14:creationId xmlns:p14="http://schemas.microsoft.com/office/powerpoint/2010/main" val="1990446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0A1AEB-7AE6-568E-C225-0524DC008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5230A7-D0C7-73F8-DA90-BE810C468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5C02C3-6FCD-8FF9-80AD-C6C7903D3B72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n°3 du projet</a:t>
            </a:r>
          </a:p>
        </p:txBody>
      </p:sp>
    </p:spTree>
    <p:extLst>
      <p:ext uri="{BB962C8B-B14F-4D97-AF65-F5344CB8AC3E}">
        <p14:creationId xmlns:p14="http://schemas.microsoft.com/office/powerpoint/2010/main" val="4063856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F4A128-7986-092B-096B-23DAE1889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E27265-FA46-E041-A933-9A4DEA26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54157"/>
            <a:ext cx="9905998" cy="539363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cap="none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BAF05E-7D4B-8C18-E82D-009C23E574B1}"/>
              </a:ext>
            </a:extLst>
          </p:cNvPr>
          <p:cNvSpPr txBox="1"/>
          <p:nvPr/>
        </p:nvSpPr>
        <p:spPr>
          <a:xfrm>
            <a:off x="4200044" y="217820"/>
            <a:ext cx="6847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masse</a:t>
            </a:r>
          </a:p>
        </p:txBody>
      </p:sp>
    </p:spTree>
    <p:extLst>
      <p:ext uri="{BB962C8B-B14F-4D97-AF65-F5344CB8AC3E}">
        <p14:creationId xmlns:p14="http://schemas.microsoft.com/office/powerpoint/2010/main" val="410080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02EF861-CB7A-4AAE-8481-F63B52011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76141"/>
              </p:ext>
            </p:extLst>
          </p:nvPr>
        </p:nvGraphicFramePr>
        <p:xfrm>
          <a:off x="609600" y="393405"/>
          <a:ext cx="11098306" cy="5939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6167">
                  <a:extLst>
                    <a:ext uri="{9D8B030D-6E8A-4147-A177-3AD203B41FA5}">
                      <a16:colId xmlns:a16="http://schemas.microsoft.com/office/drawing/2014/main" val="3029648480"/>
                    </a:ext>
                  </a:extLst>
                </a:gridCol>
                <a:gridCol w="922139">
                  <a:extLst>
                    <a:ext uri="{9D8B030D-6E8A-4147-A177-3AD203B41FA5}">
                      <a16:colId xmlns:a16="http://schemas.microsoft.com/office/drawing/2014/main" val="2211248499"/>
                    </a:ext>
                  </a:extLst>
                </a:gridCol>
              </a:tblGrid>
              <a:tr h="59589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 POSTULE À LA PYRAMIDE D’ARGENT  DE LA FPI :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85533"/>
                  </a:ext>
                </a:extLst>
              </a:tr>
              <a:tr h="595899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d'Argent FPI « grand prix régional » (CAISSE D’ÉPARGNE) 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8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436794"/>
                  </a:ext>
                </a:extLst>
              </a:tr>
              <a:tr h="59707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« qualité globale »(GIP)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04644"/>
                  </a:ext>
                </a:extLst>
              </a:tr>
              <a:tr h="60152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« immobilier d'entreprise » (SMABTP)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8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014490"/>
                  </a:ext>
                </a:extLst>
              </a:tr>
              <a:tr h="604190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Pyramide d’Argent FPI « conduite responsable des opérations » (APAVE)</a:t>
                      </a:r>
                      <a:endParaRPr lang="fr-F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3486336"/>
                  </a:ext>
                </a:extLst>
              </a:tr>
              <a:tr h="686196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« bâtiment bas-carbone » (EDF)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87278"/>
                  </a:ext>
                </a:extLst>
              </a:tr>
              <a:tr h="59707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« rénovation, extension, réhabilitation » (BANQUE POPULAIRE)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20705"/>
                  </a:ext>
                </a:extLst>
              </a:tr>
              <a:tr h="59707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« mixité énergétique » (GRDF)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47690"/>
                  </a:ext>
                </a:extLst>
              </a:tr>
              <a:tr h="597074">
                <a:tc>
                  <a:txBody>
                    <a:bodyPr/>
                    <a:lstStyle/>
                    <a:p>
                      <a:pPr marL="18034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 </a:t>
                      </a:r>
                      <a:r>
                        <a:rPr lang="fr-FR" sz="20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fr-FR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Pyramide d’Argent FPI « solutions pour l’économie circulaire » (SOCOTEC)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8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08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6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87DB9024-13A6-4E61-89C0-3CFAE7F21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635807"/>
              </p:ext>
            </p:extLst>
          </p:nvPr>
        </p:nvGraphicFramePr>
        <p:xfrm>
          <a:off x="435935" y="1965960"/>
          <a:ext cx="11249246" cy="33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772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8580474">
                  <a:extLst>
                    <a:ext uri="{9D8B030D-6E8A-4147-A177-3AD203B41FA5}">
                      <a16:colId xmlns:a16="http://schemas.microsoft.com/office/drawing/2014/main" val="1357367127"/>
                    </a:ext>
                  </a:extLst>
                </a:gridCol>
              </a:tblGrid>
              <a:tr h="837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PROGRAMME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83700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 du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83700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6872"/>
                  </a:ext>
                </a:extLst>
              </a:tr>
              <a:tr h="837000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 de livraison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05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1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3B7E46-D7DB-4F2F-AC1D-9351A32E7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4419" y="1011061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F03B0F-8725-493B-82C0-76C57A858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4419" y="4030695"/>
            <a:ext cx="3052901" cy="2120348"/>
          </a:xfrm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75108BA-4DFD-409C-9595-BCB3BAB91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176302"/>
              </p:ext>
            </p:extLst>
          </p:nvPr>
        </p:nvGraphicFramePr>
        <p:xfrm>
          <a:off x="579404" y="973955"/>
          <a:ext cx="794020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7453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4752753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423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D’OUVRAGE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Chambre régionale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3841D36-822A-4344-A47D-E42960851E93}"/>
              </a:ext>
            </a:extLst>
          </p:cNvPr>
          <p:cNvSpPr txBox="1"/>
          <p:nvPr/>
        </p:nvSpPr>
        <p:spPr>
          <a:xfrm>
            <a:off x="8814419" y="641729"/>
            <a:ext cx="30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Calibri" panose="020F0502020204030204" pitchFamily="34" charset="0"/>
              </a:rPr>
              <a:t>LOGO DE LA SOCIÉTÉ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B105BA-6207-4877-A7CF-3B5D54782B7E}"/>
              </a:ext>
            </a:extLst>
          </p:cNvPr>
          <p:cNvSpPr txBox="1"/>
          <p:nvPr/>
        </p:nvSpPr>
        <p:spPr>
          <a:xfrm>
            <a:off x="8814419" y="3429468"/>
            <a:ext cx="305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cs typeface="Calibri" panose="020F0502020204030204" pitchFamily="34" charset="0"/>
              </a:rPr>
              <a:t>LOGO DE LA SOCIÉTÉ DE COPROMOTION*</a:t>
            </a:r>
          </a:p>
        </p:txBody>
      </p:sp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543B5998-7DC7-40AE-9DA3-6D629F1A4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508405"/>
              </p:ext>
            </p:extLst>
          </p:nvPr>
        </p:nvGraphicFramePr>
        <p:xfrm>
          <a:off x="649224" y="3993589"/>
          <a:ext cx="787038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425">
                  <a:extLst>
                    <a:ext uri="{9D8B030D-6E8A-4147-A177-3AD203B41FA5}">
                      <a16:colId xmlns:a16="http://schemas.microsoft.com/office/drawing/2014/main" val="842368813"/>
                    </a:ext>
                  </a:extLst>
                </a:gridCol>
                <a:gridCol w="4710961">
                  <a:extLst>
                    <a:ext uri="{9D8B030D-6E8A-4147-A177-3AD203B41FA5}">
                      <a16:colId xmlns:a16="http://schemas.microsoft.com/office/drawing/2014/main" val="35992108"/>
                    </a:ext>
                  </a:extLst>
                </a:gridCol>
              </a:tblGrid>
              <a:tr h="342396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D’OUVRAGE 2 SI COPROMOTION</a:t>
                      </a:r>
                      <a:r>
                        <a:rPr lang="fr-FR" sz="24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08705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02071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586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829983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68047"/>
                  </a:ext>
                </a:extLst>
              </a:tr>
              <a:tr h="3423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Chambre régionale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04733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AD4EB589-FAEB-9A9A-3836-CF3C2D552E81}"/>
              </a:ext>
            </a:extLst>
          </p:cNvPr>
          <p:cNvSpPr txBox="1"/>
          <p:nvPr/>
        </p:nvSpPr>
        <p:spPr>
          <a:xfrm>
            <a:off x="649224" y="6353755"/>
            <a:ext cx="11218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*Ce concours est </a:t>
            </a:r>
            <a:r>
              <a:rPr lang="fr-FR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exclusivement réservé aux promoteurs immobiliers adhérents de la Fédération des promoteurs immobiliers de France </a:t>
            </a:r>
            <a:r>
              <a:rPr lang="fr-FR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date du lancement du concours. Un dossier dans lequel un des co-promoteurs n’est pas adhérent de la FPI est </a:t>
            </a:r>
            <a:r>
              <a:rPr lang="fr-FR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irrecevable</a:t>
            </a:r>
            <a:r>
              <a:rPr lang="fr-FR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01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702B5862-915E-4B29-9DE9-DF8FD9A3D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58237"/>
              </p:ext>
            </p:extLst>
          </p:nvPr>
        </p:nvGraphicFramePr>
        <p:xfrm>
          <a:off x="567430" y="1085206"/>
          <a:ext cx="11057140" cy="173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327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+mn-lt"/>
                          <a:cs typeface="Calibri" panose="020F0502020204030204" pitchFamily="34" charset="0"/>
                        </a:rPr>
                        <a:t>MAÎTRISE D’ŒUVRE 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  <p:graphicFrame>
        <p:nvGraphicFramePr>
          <p:cNvPr id="5" name="Tableau 7">
            <a:extLst>
              <a:ext uri="{FF2B5EF4-FFF2-40B4-BE49-F238E27FC236}">
                <a16:creationId xmlns:a16="http://schemas.microsoft.com/office/drawing/2014/main" id="{7A9436C3-8054-43FF-B20A-06FFC3A18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10677"/>
              </p:ext>
            </p:extLst>
          </p:nvPr>
        </p:nvGraphicFramePr>
        <p:xfrm>
          <a:off x="567430" y="3629932"/>
          <a:ext cx="11057140" cy="173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13">
                  <a:extLst>
                    <a:ext uri="{9D8B030D-6E8A-4147-A177-3AD203B41FA5}">
                      <a16:colId xmlns:a16="http://schemas.microsoft.com/office/drawing/2014/main" val="748810640"/>
                    </a:ext>
                  </a:extLst>
                </a:gridCol>
                <a:gridCol w="8921127">
                  <a:extLst>
                    <a:ext uri="{9D8B030D-6E8A-4147-A177-3AD203B41FA5}">
                      <a16:colId xmlns:a16="http://schemas.microsoft.com/office/drawing/2014/main" val="703991714"/>
                    </a:ext>
                  </a:extLst>
                </a:gridCol>
              </a:tblGrid>
              <a:tr h="43270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+mn-lt"/>
                          <a:cs typeface="Calibri" panose="020F0502020204030204" pitchFamily="34" charset="0"/>
                        </a:rPr>
                        <a:t>MAÎTRISE D’ŒUVRE  2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87562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Raison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24826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24135"/>
                  </a:ext>
                </a:extLst>
              </a:tr>
              <a:tr h="432701"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Tél.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3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2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0F6B57C-B6A8-4CAD-BA69-CBF7A8A1098A}"/>
              </a:ext>
            </a:extLst>
          </p:cNvPr>
          <p:cNvSpPr txBox="1"/>
          <p:nvPr/>
        </p:nvSpPr>
        <p:spPr>
          <a:xfrm>
            <a:off x="1329070" y="2987749"/>
            <a:ext cx="881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DÉTAILLÉE DU PROJET</a:t>
            </a:r>
          </a:p>
        </p:txBody>
      </p:sp>
    </p:spTree>
    <p:extLst>
      <p:ext uri="{BB962C8B-B14F-4D97-AF65-F5344CB8AC3E}">
        <p14:creationId xmlns:p14="http://schemas.microsoft.com/office/powerpoint/2010/main" val="346762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68114209-59E2-4E53-9A7F-6370819D9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75580"/>
              </p:ext>
            </p:extLst>
          </p:nvPr>
        </p:nvGraphicFramePr>
        <p:xfrm>
          <a:off x="345501" y="462013"/>
          <a:ext cx="11500998" cy="5959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27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7393371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419906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513648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bâtiments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1798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d’occupation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(Ex. résidences principales, locaux professionnels ou commerciaux, résidences étudiantes, résidences de tourisme…)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du terrain de l’opération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de plancher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  <a:tr h="38142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espaces verts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93374"/>
                  </a:ext>
                </a:extLst>
              </a:tr>
              <a:tr h="3058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 habitable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34660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83726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Typologie des logements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91521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d’étages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37232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commerces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358218"/>
                  </a:ext>
                </a:extLst>
              </a:tr>
              <a:tr h="4199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Autres équipements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922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96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6">
            <a:extLst>
              <a:ext uri="{FF2B5EF4-FFF2-40B4-BE49-F238E27FC236}">
                <a16:creationId xmlns:a16="http://schemas.microsoft.com/office/drawing/2014/main" id="{4A9F0EB3-8D5A-4E7C-A232-F12F9C33A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655105"/>
              </p:ext>
            </p:extLst>
          </p:nvPr>
        </p:nvGraphicFramePr>
        <p:xfrm>
          <a:off x="304083" y="243192"/>
          <a:ext cx="11408736" cy="627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134">
                  <a:extLst>
                    <a:ext uri="{9D8B030D-6E8A-4147-A177-3AD203B41FA5}">
                      <a16:colId xmlns:a16="http://schemas.microsoft.com/office/drawing/2014/main" val="1061321583"/>
                    </a:ext>
                  </a:extLst>
                </a:gridCol>
                <a:gridCol w="8541602">
                  <a:extLst>
                    <a:ext uri="{9D8B030D-6E8A-4147-A177-3AD203B41FA5}">
                      <a16:colId xmlns:a16="http://schemas.microsoft.com/office/drawing/2014/main" val="2820879178"/>
                    </a:ext>
                  </a:extLst>
                </a:gridCol>
              </a:tblGrid>
              <a:tr h="510723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+mn-lt"/>
                          <a:cs typeface="Calibri" panose="020F0502020204030204" pitchFamily="34" charset="0"/>
                        </a:rPr>
                        <a:t>CARACTÉRISTIQUES DU PROJET</a:t>
                      </a:r>
                    </a:p>
                  </a:txBody>
                  <a:tcPr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97335"/>
                  </a:ext>
                </a:extLst>
              </a:tr>
              <a:tr h="1152723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 de construction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82711"/>
                  </a:ext>
                </a:extLst>
              </a:tr>
              <a:tr h="1152723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façade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8549"/>
                  </a:ext>
                </a:extLst>
              </a:tr>
              <a:tr h="1152723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de couverture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82288"/>
                  </a:ext>
                </a:extLst>
              </a:tr>
              <a:tr h="1152723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d’énergie utilisée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732481"/>
                  </a:ext>
                </a:extLst>
              </a:tr>
              <a:tr h="1152723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Certifications / labels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Certifications :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Labels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95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497</Words>
  <Application>Microsoft Office PowerPoint</Application>
  <PresentationFormat>Grand écran</PresentationFormat>
  <Paragraphs>90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</vt:lpstr>
      <vt:lpstr>Maillage</vt:lpstr>
      <vt:lpstr>Présentation PowerPoint</vt:lpstr>
      <vt:lpstr>Ce  document est destiné aux membres du jury de votre chambre régionale.     Les visuels à insérer pourront être utilisés pour des publications print / web. Article 6 - Règlement du concours – Droits d’exposition et de publication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PYRAMIDES D’ARGENT  2020</dc:title>
  <dc:creator>Contact FPI</dc:creator>
  <cp:lastModifiedBy>Contact FPI</cp:lastModifiedBy>
  <cp:revision>40</cp:revision>
  <cp:lastPrinted>2019-10-21T15:43:36Z</cp:lastPrinted>
  <dcterms:created xsi:type="dcterms:W3CDTF">2019-09-11T15:05:00Z</dcterms:created>
  <dcterms:modified xsi:type="dcterms:W3CDTF">2026-02-12T12:45:44Z</dcterms:modified>
</cp:coreProperties>
</file>