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2" r:id="rId4"/>
    <p:sldId id="292" r:id="rId5"/>
    <p:sldId id="288" r:id="rId6"/>
    <p:sldId id="261" r:id="rId7"/>
    <p:sldId id="263" r:id="rId8"/>
    <p:sldId id="280" r:id="rId9"/>
    <p:sldId id="281" r:id="rId10"/>
    <p:sldId id="290" r:id="rId11"/>
    <p:sldId id="267" r:id="rId12"/>
    <p:sldId id="298" r:id="rId13"/>
    <p:sldId id="291" r:id="rId14"/>
    <p:sldId id="293" r:id="rId15"/>
    <p:sldId id="294" r:id="rId16"/>
    <p:sldId id="295" r:id="rId17"/>
    <p:sldId id="296" r:id="rId18"/>
    <p:sldId id="286" r:id="rId19"/>
    <p:sldId id="299" r:id="rId20"/>
    <p:sldId id="300" r:id="rId21"/>
    <p:sldId id="301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TABEUR" initials="DT" lastIdx="2" clrIdx="0">
    <p:extLst>
      <p:ext uri="{19B8F6BF-5375-455C-9EA6-DF929625EA0E}">
        <p15:presenceInfo xmlns:p15="http://schemas.microsoft.com/office/powerpoint/2012/main" userId="S::contact@fpifrance.fr::091a7261-1fe1-483b-8686-2fcc0e453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A1"/>
    <a:srgbClr val="6699FF"/>
    <a:srgbClr val="2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4396706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FD219-82B5-4F3F-A491-FF6DF3276524}"/>
              </a:ext>
            </a:extLst>
          </p:cNvPr>
          <p:cNvSpPr txBox="1"/>
          <p:nvPr/>
        </p:nvSpPr>
        <p:spPr>
          <a:xfrm>
            <a:off x="4904555" y="499872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à télécharger 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 jury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chambre régionale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9DFC30-1161-5AFC-0B71-505713DA348F}"/>
              </a:ext>
            </a:extLst>
          </p:cNvPr>
          <p:cNvSpPr txBox="1"/>
          <p:nvPr/>
        </p:nvSpPr>
        <p:spPr>
          <a:xfrm>
            <a:off x="427142" y="3154680"/>
            <a:ext cx="40965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chemeClr val="bg1"/>
                </a:solidFill>
              </a:rPr>
              <a:t>Catégorie « rénovation, extension, réhabilitation »</a:t>
            </a: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bg1"/>
                </a:solidFill>
              </a:rPr>
              <a:t>Parrainée par</a:t>
            </a:r>
          </a:p>
        </p:txBody>
      </p:sp>
      <p:pic>
        <p:nvPicPr>
          <p:cNvPr id="7" name="Image 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0DE73EEA-C456-FB20-5610-3ACF1EA9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" y="4037754"/>
            <a:ext cx="3584448" cy="2240280"/>
          </a:xfrm>
          <a:prstGeom prst="rect">
            <a:avLst/>
          </a:prstGeom>
        </p:spPr>
      </p:pic>
      <p:pic>
        <p:nvPicPr>
          <p:cNvPr id="6" name="Image 5" descr="Une image contenant Police, texte, noi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E09362D-00B4-164B-4271-50E02D79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8" y="61805"/>
            <a:ext cx="4508001" cy="1036322"/>
          </a:xfrm>
          <a:prstGeom prst="rect">
            <a:avLst/>
          </a:prstGeom>
        </p:spPr>
      </p:pic>
      <p:pic>
        <p:nvPicPr>
          <p:cNvPr id="10" name="Image 9" descr="Une image contenant texte, graphism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ADB9781C-7C5E-6872-99EF-65188D86A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819" y="707261"/>
            <a:ext cx="5541039" cy="31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267872"/>
            <a:ext cx="11438965" cy="52763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cap="none" dirty="0">
                <a:solidFill>
                  <a:sysClr val="windowText" lastClr="000000"/>
                </a:solidFill>
                <a:effectLst/>
                <a:latin typeface="Calibri"/>
                <a:cs typeface="Calibri"/>
              </a:rPr>
              <a:t>Le texte doit être identique à celui du formulaire d’inscription en ligne </a:t>
            </a: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DA842-03EE-4557-B641-C0F85AC9A737}"/>
              </a:ext>
            </a:extLst>
          </p:cNvPr>
          <p:cNvSpPr txBox="1"/>
          <p:nvPr/>
        </p:nvSpPr>
        <p:spPr>
          <a:xfrm>
            <a:off x="4986045" y="313765"/>
            <a:ext cx="684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(800 signes maximum)</a:t>
            </a:r>
          </a:p>
        </p:txBody>
      </p:sp>
    </p:spTree>
    <p:extLst>
      <p:ext uri="{BB962C8B-B14F-4D97-AF65-F5344CB8AC3E}">
        <p14:creationId xmlns:p14="http://schemas.microsoft.com/office/powerpoint/2010/main" val="2787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05840"/>
            <a:ext cx="11438965" cy="553839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sz="1800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6B863-8D28-4E94-926C-6AE24A7588C8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85232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52144"/>
            <a:ext cx="11438965" cy="539209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sz="1800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6B863-8D28-4E94-926C-6AE24A7588C8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 des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travaux à réaliser</a:t>
            </a:r>
          </a:p>
        </p:txBody>
      </p:sp>
    </p:spTree>
    <p:extLst>
      <p:ext uri="{BB962C8B-B14F-4D97-AF65-F5344CB8AC3E}">
        <p14:creationId xmlns:p14="http://schemas.microsoft.com/office/powerpoint/2010/main" val="244295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999734"/>
            <a:ext cx="11438965" cy="5553645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94447" y="159593"/>
            <a:ext cx="1143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1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 de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densification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projet au regard de l’existant</a:t>
            </a:r>
          </a:p>
        </p:txBody>
      </p:sp>
    </p:spTree>
    <p:extLst>
      <p:ext uri="{BB962C8B-B14F-4D97-AF65-F5344CB8AC3E}">
        <p14:creationId xmlns:p14="http://schemas.microsoft.com/office/powerpoint/2010/main" val="205198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999734"/>
            <a:ext cx="11438965" cy="554450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94447" y="168737"/>
            <a:ext cx="1143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2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 de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renaturation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de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préservation de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429115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999734"/>
            <a:ext cx="11438965" cy="554450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94447" y="168737"/>
            <a:ext cx="1143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3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Réduction de l’empreinte carbone </a:t>
            </a:r>
          </a:p>
        </p:txBody>
      </p:sp>
    </p:spTree>
    <p:extLst>
      <p:ext uri="{BB962C8B-B14F-4D97-AF65-F5344CB8AC3E}">
        <p14:creationId xmlns:p14="http://schemas.microsoft.com/office/powerpoint/2010/main" val="367444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06424"/>
            <a:ext cx="11438965" cy="543781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94447" y="168737"/>
            <a:ext cx="1143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4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Maîtrise des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de construction </a:t>
            </a:r>
          </a:p>
        </p:txBody>
      </p:sp>
    </p:spTree>
    <p:extLst>
      <p:ext uri="{BB962C8B-B14F-4D97-AF65-F5344CB8AC3E}">
        <p14:creationId xmlns:p14="http://schemas.microsoft.com/office/powerpoint/2010/main" val="122578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97864"/>
            <a:ext cx="11438965" cy="534637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sz="1800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94447" y="196169"/>
            <a:ext cx="1143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5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termes de produit et/ou de conception </a:t>
            </a:r>
          </a:p>
        </p:txBody>
      </p:sp>
    </p:spTree>
    <p:extLst>
      <p:ext uri="{BB962C8B-B14F-4D97-AF65-F5344CB8AC3E}">
        <p14:creationId xmlns:p14="http://schemas.microsoft.com/office/powerpoint/2010/main" val="288221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F4AFA9-E690-44B0-BC5F-1DF5EEBF8DF3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n°1 du projet</a:t>
            </a:r>
          </a:p>
        </p:txBody>
      </p:sp>
    </p:spTree>
    <p:extLst>
      <p:ext uri="{BB962C8B-B14F-4D97-AF65-F5344CB8AC3E}">
        <p14:creationId xmlns:p14="http://schemas.microsoft.com/office/powerpoint/2010/main" val="361390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7E091D-8347-BC4A-E80E-068AD391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6A4F80-A803-6ABE-71D6-3D143E6B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010998-DAE6-0B74-2E71-8857B0BA2E7A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n°2 du projet</a:t>
            </a:r>
          </a:p>
        </p:txBody>
      </p:sp>
    </p:spTree>
    <p:extLst>
      <p:ext uri="{BB962C8B-B14F-4D97-AF65-F5344CB8AC3E}">
        <p14:creationId xmlns:p14="http://schemas.microsoft.com/office/powerpoint/2010/main" val="192743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AA687B7-7643-4A7E-ABDE-FE308969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2" y="1209040"/>
            <a:ext cx="8675687" cy="3975607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  document est destiné aux membres du jury de votre chambre régionale.</a:t>
            </a:r>
            <a:b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visuels à insérer pourront être utilisés pour des publications print / web.</a:t>
            </a: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Article 6 - Règlement du concours – Droits d’exposition et de publication</a:t>
            </a:r>
            <a:b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EB4E9-04D6-F41B-D74D-F9AAEC8D0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AF490-996A-1C87-CEF1-AAEFBC256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BE4520-E5AA-AA73-07BC-417B8730C563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n°3 du projet</a:t>
            </a:r>
          </a:p>
        </p:txBody>
      </p:sp>
    </p:spTree>
    <p:extLst>
      <p:ext uri="{BB962C8B-B14F-4D97-AF65-F5344CB8AC3E}">
        <p14:creationId xmlns:p14="http://schemas.microsoft.com/office/powerpoint/2010/main" val="296768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20CDC-578F-4902-C1DF-76389D85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0106D-1ACF-059B-DBC1-F3ED5F31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5BADAC-2082-D58B-D8A1-E0F0BFAC042F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masse 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projet</a:t>
            </a:r>
          </a:p>
        </p:txBody>
      </p:sp>
    </p:spTree>
    <p:extLst>
      <p:ext uri="{BB962C8B-B14F-4D97-AF65-F5344CB8AC3E}">
        <p14:creationId xmlns:p14="http://schemas.microsoft.com/office/powerpoint/2010/main" val="202702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2EF861-CB7A-4AAE-8481-F63B520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54809"/>
              </p:ext>
            </p:extLst>
          </p:nvPr>
        </p:nvGraphicFramePr>
        <p:xfrm>
          <a:off x="262647" y="393405"/>
          <a:ext cx="11702374" cy="561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2255">
                  <a:extLst>
                    <a:ext uri="{9D8B030D-6E8A-4147-A177-3AD203B41FA5}">
                      <a16:colId xmlns:a16="http://schemas.microsoft.com/office/drawing/2014/main" val="3029648480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val="2211248499"/>
                    </a:ext>
                  </a:extLst>
                </a:gridCol>
              </a:tblGrid>
              <a:tr h="616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POSTULE À LA PYRAMIDE D’ARGENT DE LA FPI, DANS LA CATÉGORIE :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85533"/>
                  </a:ext>
                </a:extLst>
              </a:tr>
              <a:tr h="61668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grand prix régional » (CAISSE D’ÉPARGNE)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36794"/>
                  </a:ext>
                </a:extLst>
              </a:tr>
              <a:tr h="61790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– catégorie « qualité globale » (GIP)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4644"/>
                  </a:ext>
                </a:extLst>
              </a:tr>
              <a:tr h="61668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– catégorie immobilier d'entreprise (SMABTP)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4490"/>
                  </a:ext>
                </a:extLst>
              </a:tr>
              <a:tr h="61790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– catégorie conduite responsable des opérations (APAVE)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86336"/>
                  </a:ext>
                </a:extLst>
              </a:tr>
              <a:tr h="61790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– catégorie bâtiment bas-carbone (EDF)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7278"/>
                  </a:ext>
                </a:extLst>
              </a:tr>
              <a:tr h="62526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- catégorie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rénovation, extension, réhabilitation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(BANQUE POPULAIRE)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20705"/>
                  </a:ext>
                </a:extLst>
              </a:tr>
              <a:tr h="669051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– catégorie mixité énergétique (GRDF)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47690"/>
                  </a:ext>
                </a:extLst>
              </a:tr>
              <a:tr h="61790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– catégorie économie circulaire écocycle (SOCOTEC)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8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87DB9024-13A6-4E61-89C0-3CFAE7F2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60478"/>
              </p:ext>
            </p:extLst>
          </p:nvPr>
        </p:nvGraphicFramePr>
        <p:xfrm>
          <a:off x="435935" y="1965960"/>
          <a:ext cx="11249246" cy="16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72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8580474">
                  <a:extLst>
                    <a:ext uri="{9D8B030D-6E8A-4147-A177-3AD203B41FA5}">
                      <a16:colId xmlns:a16="http://schemas.microsoft.com/office/drawing/2014/main" val="1357367127"/>
                    </a:ext>
                  </a:extLst>
                </a:gridCol>
              </a:tblGrid>
              <a:tr h="423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PROGRAMME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6872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B7E46-D7DB-4F2F-AC1D-9351A32E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419" y="1011061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03B0F-8725-493B-82C0-76C57A8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419" y="4030695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5108BA-4DFD-409C-9595-BCB3BAB9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6116"/>
              </p:ext>
            </p:extLst>
          </p:nvPr>
        </p:nvGraphicFramePr>
        <p:xfrm>
          <a:off x="579404" y="973955"/>
          <a:ext cx="794020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MAÎTRISE D’OUVRAGE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841D36-822A-4344-A47D-E42960851E93}"/>
              </a:ext>
            </a:extLst>
          </p:cNvPr>
          <p:cNvSpPr txBox="1"/>
          <p:nvPr/>
        </p:nvSpPr>
        <p:spPr>
          <a:xfrm>
            <a:off x="8814419" y="641729"/>
            <a:ext cx="30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B105BA-6207-4877-A7CF-3B5D54782B7E}"/>
              </a:ext>
            </a:extLst>
          </p:cNvPr>
          <p:cNvSpPr txBox="1"/>
          <p:nvPr/>
        </p:nvSpPr>
        <p:spPr>
          <a:xfrm>
            <a:off x="8814419" y="3429468"/>
            <a:ext cx="30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 DE COPROMOTION</a:t>
            </a:r>
            <a:r>
              <a:rPr lang="fr-FR" b="1" dirty="0">
                <a:solidFill>
                  <a:srgbClr val="C00000"/>
                </a:solidFill>
                <a:cs typeface="Calibri" panose="020F0502020204030204" pitchFamily="34" charset="0"/>
              </a:rPr>
              <a:t>*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543B5998-7DC7-40AE-9DA3-6D629F1A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37694"/>
              </p:ext>
            </p:extLst>
          </p:nvPr>
        </p:nvGraphicFramePr>
        <p:xfrm>
          <a:off x="579404" y="3993589"/>
          <a:ext cx="794020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MAÎTRISE D’OUVRAGE 2 SI COPROMOTION*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89B6BD5-1D33-0930-F633-D3B6AB155718}"/>
              </a:ext>
            </a:extLst>
          </p:cNvPr>
          <p:cNvSpPr txBox="1"/>
          <p:nvPr/>
        </p:nvSpPr>
        <p:spPr>
          <a:xfrm>
            <a:off x="455358" y="6334780"/>
            <a:ext cx="11411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*Ce concours est </a:t>
            </a:r>
            <a:r>
              <a:rPr lang="fr-FR" sz="11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exclusivement réservé aux promoteurs immobiliers adhérents de la Fédération des promoteurs immobiliers de France </a:t>
            </a:r>
            <a:r>
              <a:rPr lang="fr-FR" sz="11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date du lancement du concours. Un dossier dans lequel un des co-promoteurs n’est pas adhérent de la FPI est </a:t>
            </a:r>
            <a:r>
              <a:rPr lang="fr-FR" sz="11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irrecevable</a:t>
            </a:r>
            <a:r>
              <a:rPr lang="fr-FR" sz="11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 2 du règlement du concours).</a:t>
            </a:r>
          </a:p>
        </p:txBody>
      </p:sp>
    </p:spTree>
    <p:extLst>
      <p:ext uri="{BB962C8B-B14F-4D97-AF65-F5344CB8AC3E}">
        <p14:creationId xmlns:p14="http://schemas.microsoft.com/office/powerpoint/2010/main" val="3055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02B5862-915E-4B29-9DE9-DF8FD9A3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9861"/>
              </p:ext>
            </p:extLst>
          </p:nvPr>
        </p:nvGraphicFramePr>
        <p:xfrm>
          <a:off x="567430" y="1085206"/>
          <a:ext cx="11057140" cy="173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+mn-lt"/>
                          <a:cs typeface="Calibri" panose="020F0502020204030204" pitchFamily="34" charset="0"/>
                        </a:rPr>
                        <a:t>MAÎTRISE D’ŒUVRE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7A9436C3-8054-43FF-B20A-06FFC3A18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836356"/>
              </p:ext>
            </p:extLst>
          </p:nvPr>
        </p:nvGraphicFramePr>
        <p:xfrm>
          <a:off x="567430" y="3629932"/>
          <a:ext cx="11057140" cy="173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+mn-lt"/>
                          <a:cs typeface="Calibri" panose="020F0502020204030204" pitchFamily="34" charset="0"/>
                        </a:rPr>
                        <a:t>MAÎTRISE D’ŒUVRE  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F6B57C-B6A8-4CAD-BA69-CBF7A8A1098A}"/>
              </a:ext>
            </a:extLst>
          </p:cNvPr>
          <p:cNvSpPr txBox="1"/>
          <p:nvPr/>
        </p:nvSpPr>
        <p:spPr>
          <a:xfrm>
            <a:off x="1329070" y="2987749"/>
            <a:ext cx="881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DÉTAILLÉE DU PROJET</a:t>
            </a:r>
          </a:p>
        </p:txBody>
      </p:sp>
    </p:spTree>
    <p:extLst>
      <p:ext uri="{BB962C8B-B14F-4D97-AF65-F5344CB8AC3E}">
        <p14:creationId xmlns:p14="http://schemas.microsoft.com/office/powerpoint/2010/main" val="34676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14209-59E2-4E53-9A7F-6370819D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65225"/>
              </p:ext>
            </p:extLst>
          </p:nvPr>
        </p:nvGraphicFramePr>
        <p:xfrm>
          <a:off x="345501" y="462013"/>
          <a:ext cx="11500998" cy="584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747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7576251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41990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+mn-lt"/>
                          <a:cs typeface="Calibri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513648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1798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d’occupation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(Ex. résidences principales, locaux professionnels ou commerciaux, résidences étudiantes, résidences de tourisme…)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du terrain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 plancher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espaces verts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3374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habitable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34660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83726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Typologie des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91521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d’étages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7232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commerces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821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A9F0EB3-8D5A-4E7C-A232-F12F9C33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9197"/>
              </p:ext>
            </p:extLst>
          </p:nvPr>
        </p:nvGraphicFramePr>
        <p:xfrm>
          <a:off x="391632" y="521870"/>
          <a:ext cx="11408736" cy="578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955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8463781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576277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+mn-lt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1041075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de 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2711"/>
                  </a:ext>
                </a:extLst>
              </a:tr>
              <a:tr h="1041075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façade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041075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couverture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1041075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d’énergie utilisée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1041075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/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: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Labels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488</Words>
  <Application>Microsoft Office PowerPoint</Application>
  <PresentationFormat>Grand écran</PresentationFormat>
  <Paragraphs>88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Maillage</vt:lpstr>
      <vt:lpstr>Présentation PowerPoint</vt:lpstr>
      <vt:lpstr>Ce  document est destiné aux membres du jury de votre chambre régionale.  Les visuels à insérer pourront être utilisés pour des publications print / web. Article 6 - Règlement du concours – Droits d’exposition et de publication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D’ARGENT  2020</dc:title>
  <dc:creator>Contact FPI</dc:creator>
  <cp:lastModifiedBy>Contact FPI</cp:lastModifiedBy>
  <cp:revision>45</cp:revision>
  <cp:lastPrinted>2019-10-21T15:43:36Z</cp:lastPrinted>
  <dcterms:created xsi:type="dcterms:W3CDTF">2019-09-11T15:05:00Z</dcterms:created>
  <dcterms:modified xsi:type="dcterms:W3CDTF">2026-02-12T12:47:44Z</dcterms:modified>
</cp:coreProperties>
</file>