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7" r:id="rId3"/>
    <p:sldId id="262" r:id="rId4"/>
    <p:sldId id="292" r:id="rId5"/>
    <p:sldId id="288" r:id="rId6"/>
    <p:sldId id="261" r:id="rId7"/>
    <p:sldId id="263" r:id="rId8"/>
    <p:sldId id="280" r:id="rId9"/>
    <p:sldId id="281" r:id="rId10"/>
    <p:sldId id="290" r:id="rId11"/>
    <p:sldId id="267" r:id="rId12"/>
    <p:sldId id="291" r:id="rId13"/>
    <p:sldId id="297" r:id="rId14"/>
    <p:sldId id="298" r:id="rId15"/>
    <p:sldId id="299" r:id="rId16"/>
    <p:sldId id="294" r:id="rId17"/>
    <p:sldId id="300" r:id="rId18"/>
    <p:sldId id="295" r:id="rId19"/>
    <p:sldId id="301" r:id="rId20"/>
    <p:sldId id="286" r:id="rId21"/>
    <p:sldId id="287" r:id="rId22"/>
    <p:sldId id="296" r:id="rId23"/>
    <p:sldId id="285" r:id="rId24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D6EF5D-0706-B806-7B6C-BBDFF5827B4F}" name="Sophie MAZOYER" initials="SM" userId="S-1-5-21-1724084105-953394045-96356389-166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que TABEUR" initials="DT" lastIdx="2" clrIdx="0">
    <p:extLst>
      <p:ext uri="{19B8F6BF-5375-455C-9EA6-DF929625EA0E}">
        <p15:presenceInfo xmlns:p15="http://schemas.microsoft.com/office/powerpoint/2012/main" userId="S::contact@fpifrance.fr::091a7261-1fe1-483b-8686-2fcc0e4537f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CA1"/>
    <a:srgbClr val="6699FF"/>
    <a:srgbClr val="278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>
            <a:extLst>
              <a:ext uri="{FF2B5EF4-FFF2-40B4-BE49-F238E27FC236}">
                <a16:creationId xmlns:a16="http://schemas.microsoft.com/office/drawing/2014/main" id="{9D49B1F5-E95E-4D8F-9A06-39677A39B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7045" y="0"/>
            <a:ext cx="4396706" cy="6858000"/>
          </a:xfrm>
          <a:prstGeom prst="rect">
            <a:avLst/>
          </a:prstGeom>
          <a:solidFill>
            <a:schemeClr val="tx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EDFD219-82B5-4F3F-A491-FF6DF3276524}"/>
              </a:ext>
            </a:extLst>
          </p:cNvPr>
          <p:cNvSpPr txBox="1"/>
          <p:nvPr/>
        </p:nvSpPr>
        <p:spPr>
          <a:xfrm>
            <a:off x="4904555" y="4998721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Dossier à télécharger  </a:t>
            </a:r>
          </a:p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le jury </a:t>
            </a:r>
          </a:p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votre chambre régionale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87038B3-B638-B658-6BC5-468B3B98655C}"/>
              </a:ext>
            </a:extLst>
          </p:cNvPr>
          <p:cNvSpPr txBox="1"/>
          <p:nvPr/>
        </p:nvSpPr>
        <p:spPr>
          <a:xfrm>
            <a:off x="678115" y="3809539"/>
            <a:ext cx="3639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Catégorie : grand prix régional</a:t>
            </a:r>
          </a:p>
          <a:p>
            <a:endParaRPr lang="fr-F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Parrainée par :</a:t>
            </a:r>
            <a:endParaRPr lang="fr-FR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 7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5870CC0-B0E9-308A-1749-7ADAB29E9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15" y="4998721"/>
            <a:ext cx="3098217" cy="1014230"/>
          </a:xfrm>
          <a:prstGeom prst="rect">
            <a:avLst/>
          </a:prstGeom>
        </p:spPr>
      </p:pic>
      <p:pic>
        <p:nvPicPr>
          <p:cNvPr id="7" name="Image 6" descr="Une image contenant Police, texte, noi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F9265A93-3C1A-EF84-335A-5FFCF178C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97" y="177471"/>
            <a:ext cx="4508001" cy="1036322"/>
          </a:xfrm>
          <a:prstGeom prst="rect">
            <a:avLst/>
          </a:prstGeom>
        </p:spPr>
      </p:pic>
      <p:pic>
        <p:nvPicPr>
          <p:cNvPr id="5" name="Image 4" descr="Une image contenant texte, graphisme, capture d’écran, Graphique&#10;&#10;Le contenu généré par l’IA peut être incorrect.">
            <a:extLst>
              <a:ext uri="{FF2B5EF4-FFF2-40B4-BE49-F238E27FC236}">
                <a16:creationId xmlns:a16="http://schemas.microsoft.com/office/drawing/2014/main" id="{8E2A3A5B-8A4A-5798-8411-FE39468BF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469" y="380539"/>
            <a:ext cx="5419486" cy="304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7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864178-8EA1-476F-BDCC-FCCA862EB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1167288"/>
            <a:ext cx="11438965" cy="5376947"/>
          </a:xfrm>
          <a:ln>
            <a:solidFill>
              <a:schemeClr val="tx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fr-FR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 texte doit être identique à celui du formulaire d’inscription en ligne 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0EDA842-03EE-4557-B641-C0F85AC9A737}"/>
              </a:ext>
            </a:extLst>
          </p:cNvPr>
          <p:cNvSpPr txBox="1"/>
          <p:nvPr/>
        </p:nvSpPr>
        <p:spPr>
          <a:xfrm>
            <a:off x="7260336" y="213181"/>
            <a:ext cx="4573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PRÉSENTATION DU PROJET</a:t>
            </a:r>
          </a:p>
          <a:p>
            <a:pPr algn="r"/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(800 signes maximum)</a:t>
            </a:r>
          </a:p>
        </p:txBody>
      </p:sp>
    </p:spTree>
    <p:extLst>
      <p:ext uri="{BB962C8B-B14F-4D97-AF65-F5344CB8AC3E}">
        <p14:creationId xmlns:p14="http://schemas.microsoft.com/office/powerpoint/2010/main" val="278724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864178-8EA1-476F-BDCC-FCCA862EB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898540"/>
            <a:ext cx="11438965" cy="5645695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fr-FR" cap="non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A26B863-8D28-4E94-926C-6AE24A7588C8}"/>
              </a:ext>
            </a:extLst>
          </p:cNvPr>
          <p:cNvSpPr txBox="1"/>
          <p:nvPr/>
        </p:nvSpPr>
        <p:spPr>
          <a:xfrm>
            <a:off x="6885432" y="313765"/>
            <a:ext cx="4947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CONCEPTION DU PROJET</a:t>
            </a:r>
          </a:p>
        </p:txBody>
      </p:sp>
    </p:spTree>
    <p:extLst>
      <p:ext uri="{BB962C8B-B14F-4D97-AF65-F5344CB8AC3E}">
        <p14:creationId xmlns:p14="http://schemas.microsoft.com/office/powerpoint/2010/main" val="3852320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864178-8EA1-476F-BDCC-FCCA862EB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972968"/>
            <a:ext cx="11438965" cy="5571267"/>
          </a:xfrm>
          <a:ln>
            <a:solidFill>
              <a:schemeClr val="tx1">
                <a:lumMod val="50000"/>
              </a:schemeClr>
            </a:solidFill>
          </a:ln>
        </p:spPr>
        <p:txBody>
          <a:bodyPr/>
          <a:lstStyle/>
          <a:p>
            <a:pPr algn="l"/>
            <a:r>
              <a:rPr lang="fr-FR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Ex. Inscription du site dans l’histoire - Adaptabilité du projet au site - Esthétisme - Innovation architecturale - Originalité du programme etc.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8418318-09D8-4148-AFA0-0928D404DF6C}"/>
              </a:ext>
            </a:extLst>
          </p:cNvPr>
          <p:cNvSpPr txBox="1"/>
          <p:nvPr/>
        </p:nvSpPr>
        <p:spPr>
          <a:xfrm>
            <a:off x="5678424" y="388193"/>
            <a:ext cx="6154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1</a:t>
            </a:r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L’intégration dans la ville </a:t>
            </a:r>
          </a:p>
        </p:txBody>
      </p:sp>
    </p:spTree>
    <p:extLst>
      <p:ext uri="{BB962C8B-B14F-4D97-AF65-F5344CB8AC3E}">
        <p14:creationId xmlns:p14="http://schemas.microsoft.com/office/powerpoint/2010/main" val="2051988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864178-8EA1-476F-BDCC-FCCA862EB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1167319"/>
            <a:ext cx="11438965" cy="5376916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fr-FR" cap="non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8418318-09D8-4148-AFA0-0928D404DF6C}"/>
              </a:ext>
            </a:extLst>
          </p:cNvPr>
          <p:cNvSpPr txBox="1"/>
          <p:nvPr/>
        </p:nvSpPr>
        <p:spPr>
          <a:xfrm>
            <a:off x="2140085" y="388193"/>
            <a:ext cx="9693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1</a:t>
            </a:r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L’intégration dans la ville </a:t>
            </a:r>
          </a:p>
        </p:txBody>
      </p:sp>
    </p:spTree>
    <p:extLst>
      <p:ext uri="{BB962C8B-B14F-4D97-AF65-F5344CB8AC3E}">
        <p14:creationId xmlns:p14="http://schemas.microsoft.com/office/powerpoint/2010/main" val="763750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864178-8EA1-476F-BDCC-FCCA862EB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1108953"/>
            <a:ext cx="11438965" cy="5435282"/>
          </a:xfrm>
          <a:ln>
            <a:solidFill>
              <a:schemeClr val="tx1">
                <a:lumMod val="50000"/>
              </a:schemeClr>
            </a:solidFill>
          </a:ln>
        </p:spPr>
        <p:txBody>
          <a:bodyPr/>
          <a:lstStyle/>
          <a:p>
            <a:pPr algn="l"/>
            <a:r>
              <a:rPr lang="fr-FR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Ex. Place pour la nature - Intégration de la mobilité électrique - Matériaux de développement durable - Confort, accessibilité et adaptabilités des programmes etc.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8418318-09D8-4148-AFA0-0928D404DF6C}"/>
              </a:ext>
            </a:extLst>
          </p:cNvPr>
          <p:cNvSpPr txBox="1"/>
          <p:nvPr/>
        </p:nvSpPr>
        <p:spPr>
          <a:xfrm>
            <a:off x="4105656" y="388193"/>
            <a:ext cx="7727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2 </a:t>
            </a:r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La qualité pour la vie quotidienne </a:t>
            </a:r>
          </a:p>
        </p:txBody>
      </p:sp>
    </p:spTree>
    <p:extLst>
      <p:ext uri="{BB962C8B-B14F-4D97-AF65-F5344CB8AC3E}">
        <p14:creationId xmlns:p14="http://schemas.microsoft.com/office/powerpoint/2010/main" val="3800090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864178-8EA1-476F-BDCC-FCCA862EB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1186774"/>
            <a:ext cx="11438965" cy="5357461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fr-FR" cap="non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8418318-09D8-4148-AFA0-0928D404DF6C}"/>
              </a:ext>
            </a:extLst>
          </p:cNvPr>
          <p:cNvSpPr txBox="1"/>
          <p:nvPr/>
        </p:nvSpPr>
        <p:spPr>
          <a:xfrm>
            <a:off x="4078224" y="388193"/>
            <a:ext cx="7755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2 </a:t>
            </a:r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La qualité pour la vie quotidienne </a:t>
            </a:r>
          </a:p>
        </p:txBody>
      </p:sp>
    </p:spTree>
    <p:extLst>
      <p:ext uri="{BB962C8B-B14F-4D97-AF65-F5344CB8AC3E}">
        <p14:creationId xmlns:p14="http://schemas.microsoft.com/office/powerpoint/2010/main" val="700143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864178-8EA1-476F-BDCC-FCCA862EB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1147864"/>
            <a:ext cx="11438965" cy="5396371"/>
          </a:xfrm>
          <a:ln>
            <a:solidFill>
              <a:schemeClr val="tx1">
                <a:lumMod val="50000"/>
              </a:schemeClr>
            </a:solidFill>
          </a:ln>
        </p:spPr>
        <p:txBody>
          <a:bodyPr/>
          <a:lstStyle/>
          <a:p>
            <a:pPr algn="l"/>
            <a:r>
              <a:rPr lang="fr-FR" cap="none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Ex. Le vivre ensemble - Dimension culturelle et artistique - Développement durable etc.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8418318-09D8-4148-AFA0-0928D404DF6C}"/>
              </a:ext>
            </a:extLst>
          </p:cNvPr>
          <p:cNvSpPr txBox="1"/>
          <p:nvPr/>
        </p:nvSpPr>
        <p:spPr>
          <a:xfrm>
            <a:off x="6096000" y="388193"/>
            <a:ext cx="5737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3 </a:t>
            </a:r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les qualités sociétales </a:t>
            </a:r>
          </a:p>
        </p:txBody>
      </p:sp>
    </p:spTree>
    <p:extLst>
      <p:ext uri="{BB962C8B-B14F-4D97-AF65-F5344CB8AC3E}">
        <p14:creationId xmlns:p14="http://schemas.microsoft.com/office/powerpoint/2010/main" val="557354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864178-8EA1-476F-BDCC-FCCA862EB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1108953"/>
            <a:ext cx="11438965" cy="5398238"/>
          </a:xfrm>
          <a:ln>
            <a:solidFill>
              <a:schemeClr val="tx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l"/>
            <a:endParaRPr lang="fr-FR" cap="none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8418318-09D8-4148-AFA0-0928D404DF6C}"/>
              </a:ext>
            </a:extLst>
          </p:cNvPr>
          <p:cNvSpPr txBox="1"/>
          <p:nvPr/>
        </p:nvSpPr>
        <p:spPr>
          <a:xfrm>
            <a:off x="4986045" y="388193"/>
            <a:ext cx="6847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3</a:t>
            </a:r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les qualités sociétales </a:t>
            </a:r>
          </a:p>
        </p:txBody>
      </p:sp>
    </p:spTree>
    <p:extLst>
      <p:ext uri="{BB962C8B-B14F-4D97-AF65-F5344CB8AC3E}">
        <p14:creationId xmlns:p14="http://schemas.microsoft.com/office/powerpoint/2010/main" val="2727121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864178-8EA1-476F-BDCC-FCCA862EB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1099226"/>
            <a:ext cx="11438965" cy="5445009"/>
          </a:xfrm>
          <a:ln>
            <a:solidFill>
              <a:schemeClr val="tx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fr-FR" cap="none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Ex. Sobriété énergétique - Qualité énergétique des bâtiments - Innovation technologique des équipements etc.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8418318-09D8-4148-AFA0-0928D404DF6C}"/>
              </a:ext>
            </a:extLst>
          </p:cNvPr>
          <p:cNvSpPr txBox="1"/>
          <p:nvPr/>
        </p:nvSpPr>
        <p:spPr>
          <a:xfrm>
            <a:off x="1673353" y="388193"/>
            <a:ext cx="1016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fr-FR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4</a:t>
            </a:r>
            <a:r>
              <a:rPr lang="fr-FR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les qualités environnementales et connectiques</a:t>
            </a:r>
          </a:p>
        </p:txBody>
      </p:sp>
    </p:spTree>
    <p:extLst>
      <p:ext uri="{BB962C8B-B14F-4D97-AF65-F5344CB8AC3E}">
        <p14:creationId xmlns:p14="http://schemas.microsoft.com/office/powerpoint/2010/main" val="3691964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864178-8EA1-476F-BDCC-FCCA862EB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1206230"/>
            <a:ext cx="11438965" cy="5338005"/>
          </a:xfrm>
          <a:ln>
            <a:solidFill>
              <a:schemeClr val="tx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fr-FR" cap="none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Ex. Sobriété énergétique - Qualité énergétique des bâtiments - Innovation technologique des équipements etc.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8418318-09D8-4148-AFA0-0928D404DF6C}"/>
              </a:ext>
            </a:extLst>
          </p:cNvPr>
          <p:cNvSpPr txBox="1"/>
          <p:nvPr/>
        </p:nvSpPr>
        <p:spPr>
          <a:xfrm>
            <a:off x="1773937" y="388193"/>
            <a:ext cx="10059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fr-FR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4</a:t>
            </a:r>
            <a:r>
              <a:rPr lang="fr-FR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les qualités environnementales et connectiques</a:t>
            </a:r>
          </a:p>
        </p:txBody>
      </p:sp>
    </p:spTree>
    <p:extLst>
      <p:ext uri="{BB962C8B-B14F-4D97-AF65-F5344CB8AC3E}">
        <p14:creationId xmlns:p14="http://schemas.microsoft.com/office/powerpoint/2010/main" val="947136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AAA687B7-7643-4A7E-ABDE-FE3089697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662" y="1209041"/>
            <a:ext cx="8675687" cy="3353816"/>
          </a:xfrm>
        </p:spPr>
        <p:txBody>
          <a:bodyPr>
            <a:normAutofit/>
          </a:bodyPr>
          <a:lstStyle/>
          <a:p>
            <a:pPr algn="l"/>
            <a:r>
              <a:rPr lang="fr-FR" sz="24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  document est destiné aux membres du jury de votre chambre régionale.</a:t>
            </a:r>
            <a:br>
              <a:rPr lang="fr-FR" sz="24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4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4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4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 visuels à insérer pourront être utilisés pour des publications print / web.</a:t>
            </a:r>
            <a:br>
              <a:rPr lang="fr-FR" sz="24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300" i="1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Article 6 - Règlement du concours – Droits d’exposition et de publication</a:t>
            </a:r>
            <a:br>
              <a:rPr lang="fr-FR" sz="1300" i="1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1300" i="1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2400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267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BF4AFA9-E690-44B0-BC5F-1DF5EEBF8DF3}"/>
              </a:ext>
            </a:extLst>
          </p:cNvPr>
          <p:cNvSpPr txBox="1"/>
          <p:nvPr/>
        </p:nvSpPr>
        <p:spPr>
          <a:xfrm>
            <a:off x="5751576" y="217820"/>
            <a:ext cx="5295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Perspective n°1 du projet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8450764-2845-1771-7FDA-B77A8D7C5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254869"/>
            <a:ext cx="9905998" cy="4536332"/>
          </a:xfrm>
        </p:spPr>
        <p:txBody>
          <a:bodyPr>
            <a:normAutofit/>
          </a:bodyPr>
          <a:lstStyle/>
          <a:p>
            <a:endParaRPr lang="fr-FR" cap="none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908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D7D0E6-BDF1-4CFF-A798-14E61AFE2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954157"/>
            <a:ext cx="9905998" cy="5393634"/>
          </a:xfrm>
          <a:ln>
            <a:solidFill>
              <a:schemeClr val="tx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fr-FR" cap="none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C960FFE-035F-42E2-9E8A-301FA5321FC1}"/>
              </a:ext>
            </a:extLst>
          </p:cNvPr>
          <p:cNvSpPr txBox="1"/>
          <p:nvPr/>
        </p:nvSpPr>
        <p:spPr>
          <a:xfrm>
            <a:off x="4200044" y="217820"/>
            <a:ext cx="6847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Perspective n°2 du projet</a:t>
            </a:r>
          </a:p>
        </p:txBody>
      </p:sp>
    </p:spTree>
    <p:extLst>
      <p:ext uri="{BB962C8B-B14F-4D97-AF65-F5344CB8AC3E}">
        <p14:creationId xmlns:p14="http://schemas.microsoft.com/office/powerpoint/2010/main" val="66282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D7D0E6-BDF1-4CFF-A798-14E61AFE2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954157"/>
            <a:ext cx="9905998" cy="5393634"/>
          </a:xfrm>
          <a:ln>
            <a:solidFill>
              <a:schemeClr val="tx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fr-FR" cap="none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C960FFE-035F-42E2-9E8A-301FA5321FC1}"/>
              </a:ext>
            </a:extLst>
          </p:cNvPr>
          <p:cNvSpPr txBox="1"/>
          <p:nvPr/>
        </p:nvSpPr>
        <p:spPr>
          <a:xfrm>
            <a:off x="4200044" y="217820"/>
            <a:ext cx="6847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Perspective n°3 du projet</a:t>
            </a:r>
          </a:p>
        </p:txBody>
      </p:sp>
    </p:spTree>
    <p:extLst>
      <p:ext uri="{BB962C8B-B14F-4D97-AF65-F5344CB8AC3E}">
        <p14:creationId xmlns:p14="http://schemas.microsoft.com/office/powerpoint/2010/main" val="1415516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D7D0E6-BDF1-4CFF-A798-14E61AFE2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954157"/>
            <a:ext cx="9905998" cy="5393634"/>
          </a:xfrm>
          <a:ln>
            <a:solidFill>
              <a:schemeClr val="tx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fr-FR" cap="none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1B7D849-A7BC-4FA8-AF22-6BA5D2F8936E}"/>
              </a:ext>
            </a:extLst>
          </p:cNvPr>
          <p:cNvSpPr txBox="1"/>
          <p:nvPr/>
        </p:nvSpPr>
        <p:spPr>
          <a:xfrm>
            <a:off x="4200044" y="217820"/>
            <a:ext cx="6847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masse du projet </a:t>
            </a:r>
          </a:p>
        </p:txBody>
      </p:sp>
    </p:spTree>
    <p:extLst>
      <p:ext uri="{BB962C8B-B14F-4D97-AF65-F5344CB8AC3E}">
        <p14:creationId xmlns:p14="http://schemas.microsoft.com/office/powerpoint/2010/main" val="822187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702EF861-CB7A-4AAE-8481-F63B52011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880976"/>
              </p:ext>
            </p:extLst>
          </p:nvPr>
        </p:nvGraphicFramePr>
        <p:xfrm>
          <a:off x="609600" y="393405"/>
          <a:ext cx="11098306" cy="6047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6167">
                  <a:extLst>
                    <a:ext uri="{9D8B030D-6E8A-4147-A177-3AD203B41FA5}">
                      <a16:colId xmlns:a16="http://schemas.microsoft.com/office/drawing/2014/main" val="3029648480"/>
                    </a:ext>
                  </a:extLst>
                </a:gridCol>
                <a:gridCol w="922139">
                  <a:extLst>
                    <a:ext uri="{9D8B030D-6E8A-4147-A177-3AD203B41FA5}">
                      <a16:colId xmlns:a16="http://schemas.microsoft.com/office/drawing/2014/main" val="2211248499"/>
                    </a:ext>
                  </a:extLst>
                </a:gridCol>
              </a:tblGrid>
              <a:tr h="66356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200" dirty="0">
                          <a:solidFill>
                            <a:schemeClr val="tx1"/>
                          </a:solidFill>
                        </a:rPr>
                        <a:t>JE POSTULE A LA PYRAMIDE d’ARGENT :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885533"/>
                  </a:ext>
                </a:extLst>
              </a:tr>
              <a:tr h="663564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- </a:t>
                      </a:r>
                      <a:r>
                        <a:rPr lang="fr-FR" sz="2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FPI </a:t>
                      </a:r>
                      <a:r>
                        <a:rPr lang="fr-FR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grand prix régional</a:t>
                      </a:r>
                      <a:r>
                        <a:rPr lang="fr-FR" sz="2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(CAISSE D’ÉPARGNE) </a:t>
                      </a:r>
                      <a:endParaRPr lang="fr-FR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rgbClr val="C00000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436794"/>
                  </a:ext>
                </a:extLst>
              </a:tr>
              <a:tr h="735844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 – </a:t>
                      </a:r>
                      <a:r>
                        <a:rPr lang="fr-FR" sz="2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FPI </a:t>
                      </a:r>
                      <a:r>
                        <a:rPr lang="fr-FR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innovation industrielle </a:t>
                      </a:r>
                      <a:r>
                        <a:rPr lang="fr-FR" sz="2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(GIP)</a:t>
                      </a:r>
                      <a:endParaRPr lang="fr-FR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904644"/>
                  </a:ext>
                </a:extLst>
              </a:tr>
              <a:tr h="667205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 – </a:t>
                      </a:r>
                      <a:r>
                        <a:rPr lang="fr-FR" sz="2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FPI </a:t>
                      </a:r>
                      <a:r>
                        <a:rPr lang="fr-FR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immobilier d'entreprise </a:t>
                      </a:r>
                      <a:r>
                        <a:rPr lang="fr-FR" sz="2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(SMABTP)</a:t>
                      </a:r>
                      <a:endParaRPr lang="fr-FR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014490"/>
                  </a:ext>
                </a:extLst>
              </a:tr>
              <a:tr h="663564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 – </a:t>
                      </a:r>
                      <a:r>
                        <a:rPr lang="fr-FR" sz="2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FPI </a:t>
                      </a:r>
                      <a:r>
                        <a:rPr lang="fr-FR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conduite responsable des opérations </a:t>
                      </a:r>
                      <a:r>
                        <a:rPr lang="fr-FR" sz="2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(APAVE)</a:t>
                      </a:r>
                      <a:endParaRPr lang="fr-FR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486336"/>
                  </a:ext>
                </a:extLst>
              </a:tr>
              <a:tr h="663564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 – </a:t>
                      </a:r>
                      <a:r>
                        <a:rPr lang="fr-FR" sz="2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FPI </a:t>
                      </a:r>
                      <a:r>
                        <a:rPr lang="fr-FR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bâtiment bas-carbone </a:t>
                      </a:r>
                      <a:r>
                        <a:rPr lang="fr-FR" sz="2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(EDF)</a:t>
                      </a:r>
                      <a:endParaRPr lang="fr-FR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687278"/>
                  </a:ext>
                </a:extLst>
              </a:tr>
              <a:tr h="663564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 – </a:t>
                      </a:r>
                      <a:r>
                        <a:rPr lang="fr-FR" sz="2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FPI </a:t>
                      </a:r>
                      <a:r>
                        <a:rPr lang="fr-FR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rénovation, extension, réhabilitation</a:t>
                      </a:r>
                      <a:r>
                        <a:rPr lang="fr-FR" sz="2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(BANQUE POPULAIRE)</a:t>
                      </a:r>
                      <a:endParaRPr lang="fr-FR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020705"/>
                  </a:ext>
                </a:extLst>
              </a:tr>
              <a:tr h="663564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 – </a:t>
                      </a:r>
                      <a:r>
                        <a:rPr lang="fr-FR" sz="2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FPI </a:t>
                      </a:r>
                      <a:r>
                        <a:rPr lang="fr-FR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mixité énergétique</a:t>
                      </a:r>
                      <a:r>
                        <a:rPr lang="fr-FR" sz="2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(GRDF)</a:t>
                      </a:r>
                      <a:endParaRPr lang="fr-FR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047690"/>
                  </a:ext>
                </a:extLst>
              </a:tr>
              <a:tr h="663564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 – </a:t>
                      </a:r>
                      <a:r>
                        <a:rPr lang="fr-FR" sz="2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FPI </a:t>
                      </a:r>
                      <a:r>
                        <a:rPr lang="fr-FR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économie circulaire écocycle </a:t>
                      </a:r>
                      <a:r>
                        <a:rPr lang="fr-FR" sz="2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(SOCOTEC)</a:t>
                      </a:r>
                      <a:endParaRPr lang="fr-FR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082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468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87DB9024-13A6-4E61-89C0-3CFAE7F21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946133"/>
              </p:ext>
            </p:extLst>
          </p:nvPr>
        </p:nvGraphicFramePr>
        <p:xfrm>
          <a:off x="435935" y="1965960"/>
          <a:ext cx="11249246" cy="306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1041">
                  <a:extLst>
                    <a:ext uri="{9D8B030D-6E8A-4147-A177-3AD203B41FA5}">
                      <a16:colId xmlns:a16="http://schemas.microsoft.com/office/drawing/2014/main" val="842368813"/>
                    </a:ext>
                  </a:extLst>
                </a:gridCol>
                <a:gridCol w="8448205">
                  <a:extLst>
                    <a:ext uri="{9D8B030D-6E8A-4147-A177-3AD203B41FA5}">
                      <a16:colId xmlns:a16="http://schemas.microsoft.com/office/drawing/2014/main" val="1357367127"/>
                    </a:ext>
                  </a:extLst>
                </a:gridCol>
              </a:tblGrid>
              <a:tr h="285778">
                <a:tc gridSpan="2"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LE PROGRAMME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70870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r>
                        <a:rPr lang="fr-FR" sz="2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 du programme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8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402071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r>
                        <a:rPr lang="fr-FR" sz="2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8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5687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r>
                        <a:rPr lang="fr-FR" sz="2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 de livraison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8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057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817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3B7E46-D7DB-4F2F-AC1D-9351A32E7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14419" y="1011061"/>
            <a:ext cx="3052901" cy="2120348"/>
          </a:xfrm>
          <a:ln>
            <a:solidFill>
              <a:schemeClr val="tx1">
                <a:lumMod val="50000"/>
              </a:schemeClr>
            </a:solidFill>
          </a:ln>
        </p:spPr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F03B0F-8725-493B-82C0-76C57A858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4419" y="4030695"/>
            <a:ext cx="3052901" cy="2120348"/>
          </a:xfrm>
          <a:ln>
            <a:solidFill>
              <a:schemeClr val="tx1">
                <a:lumMod val="50000"/>
              </a:schemeClr>
            </a:solidFill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F75108BA-4DFD-409C-9595-BCB3BAB91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235341"/>
              </p:ext>
            </p:extLst>
          </p:nvPr>
        </p:nvGraphicFramePr>
        <p:xfrm>
          <a:off x="579404" y="973955"/>
          <a:ext cx="794020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0684">
                  <a:extLst>
                    <a:ext uri="{9D8B030D-6E8A-4147-A177-3AD203B41FA5}">
                      <a16:colId xmlns:a16="http://schemas.microsoft.com/office/drawing/2014/main" val="842368813"/>
                    </a:ext>
                  </a:extLst>
                </a:gridCol>
                <a:gridCol w="5529522">
                  <a:extLst>
                    <a:ext uri="{9D8B030D-6E8A-4147-A177-3AD203B41FA5}">
                      <a16:colId xmlns:a16="http://schemas.microsoft.com/office/drawing/2014/main" val="35992108"/>
                    </a:ext>
                  </a:extLst>
                </a:gridCol>
              </a:tblGrid>
              <a:tr h="342396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MAÎTRISE D’OUVRAGE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708705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9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Raison sociale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9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402071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9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9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419586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9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Tél.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9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829983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9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Adresse 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9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968047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9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Chambre régionale FPI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9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047332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E3841D36-822A-4344-A47D-E42960851E93}"/>
              </a:ext>
            </a:extLst>
          </p:cNvPr>
          <p:cNvSpPr txBox="1"/>
          <p:nvPr/>
        </p:nvSpPr>
        <p:spPr>
          <a:xfrm>
            <a:off x="8814419" y="641729"/>
            <a:ext cx="30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cs typeface="Calibri" panose="020F0502020204030204" pitchFamily="34" charset="0"/>
              </a:rPr>
              <a:t>LOGO DE LA SOCIÉTÉ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7B105BA-6207-4877-A7CF-3B5D54782B7E}"/>
              </a:ext>
            </a:extLst>
          </p:cNvPr>
          <p:cNvSpPr txBox="1"/>
          <p:nvPr/>
        </p:nvSpPr>
        <p:spPr>
          <a:xfrm>
            <a:off x="8814419" y="3429468"/>
            <a:ext cx="3052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cs typeface="Calibri" panose="020F0502020204030204" pitchFamily="34" charset="0"/>
              </a:rPr>
              <a:t>LOGO DE LA SOCIÉTÉ DE CO-PROMOTION</a:t>
            </a:r>
          </a:p>
        </p:txBody>
      </p:sp>
      <p:graphicFrame>
        <p:nvGraphicFramePr>
          <p:cNvPr id="11" name="Tableau 5">
            <a:extLst>
              <a:ext uri="{FF2B5EF4-FFF2-40B4-BE49-F238E27FC236}">
                <a16:creationId xmlns:a16="http://schemas.microsoft.com/office/drawing/2014/main" id="{543B5998-7DC7-40AE-9DA3-6D629F1A4A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044230"/>
              </p:ext>
            </p:extLst>
          </p:nvPr>
        </p:nvGraphicFramePr>
        <p:xfrm>
          <a:off x="579404" y="3728413"/>
          <a:ext cx="794020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9306">
                  <a:extLst>
                    <a:ext uri="{9D8B030D-6E8A-4147-A177-3AD203B41FA5}">
                      <a16:colId xmlns:a16="http://schemas.microsoft.com/office/drawing/2014/main" val="842368813"/>
                    </a:ext>
                  </a:extLst>
                </a:gridCol>
                <a:gridCol w="5550900">
                  <a:extLst>
                    <a:ext uri="{9D8B030D-6E8A-4147-A177-3AD203B41FA5}">
                      <a16:colId xmlns:a16="http://schemas.microsoft.com/office/drawing/2014/main" val="35992108"/>
                    </a:ext>
                  </a:extLst>
                </a:gridCol>
              </a:tblGrid>
              <a:tr h="359576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MAÎTRISE D’OUVRAGE 2 SI COPROMOTION</a:t>
                      </a:r>
                      <a:r>
                        <a:rPr lang="fr-FR" sz="1800" dirty="0">
                          <a:solidFill>
                            <a:srgbClr val="C00000"/>
                          </a:solidFill>
                          <a:latin typeface="+mn-lt"/>
                          <a:cs typeface="Calibri" panose="020F0502020204030204" pitchFamily="34" charset="0"/>
                        </a:rPr>
                        <a:t>*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708705"/>
                  </a:ext>
                </a:extLst>
              </a:tr>
              <a:tr h="35957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9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Raison sociale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9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402071"/>
                  </a:ext>
                </a:extLst>
              </a:tr>
              <a:tr h="35957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9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9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419586"/>
                  </a:ext>
                </a:extLst>
              </a:tr>
              <a:tr h="35957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9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Tél.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9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829983"/>
                  </a:ext>
                </a:extLst>
              </a:tr>
              <a:tr h="35957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900" b="1" kern="12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Adresse 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9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968047"/>
                  </a:ext>
                </a:extLst>
              </a:tr>
              <a:tr h="35957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9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Chambre régionale FPI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9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047332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13575047-474D-A3DA-2155-5B471257D855}"/>
              </a:ext>
            </a:extLst>
          </p:cNvPr>
          <p:cNvSpPr txBox="1"/>
          <p:nvPr/>
        </p:nvSpPr>
        <p:spPr>
          <a:xfrm>
            <a:off x="455358" y="6290605"/>
            <a:ext cx="1141196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" dirty="0">
                <a:solidFill>
                  <a:srgbClr val="C00000"/>
                </a:solidFill>
              </a:rPr>
              <a:t>*Ce concours est </a:t>
            </a:r>
            <a:r>
              <a:rPr lang="fr-FR" sz="1150" b="1" dirty="0">
                <a:solidFill>
                  <a:srgbClr val="C00000"/>
                </a:solidFill>
              </a:rPr>
              <a:t>exclusivement réservé aux promoteurs immobiliers adhérents de la Fédération des promoteurs immobiliers de France </a:t>
            </a:r>
            <a:r>
              <a:rPr lang="fr-FR" sz="1150" dirty="0">
                <a:solidFill>
                  <a:srgbClr val="C00000"/>
                </a:solidFill>
              </a:rPr>
              <a:t>à la date du lancement du concours. Un dossier dans lequel un des co-promoteurs n’est pas adhérent de la FPI est </a:t>
            </a:r>
            <a:r>
              <a:rPr lang="fr-FR" sz="1150" b="1" dirty="0">
                <a:solidFill>
                  <a:srgbClr val="C00000"/>
                </a:solidFill>
              </a:rPr>
              <a:t>irrecevable</a:t>
            </a:r>
            <a:r>
              <a:rPr lang="fr-FR" sz="1150" dirty="0">
                <a:solidFill>
                  <a:srgbClr val="C00000"/>
                </a:solidFill>
              </a:rPr>
              <a:t> (art. 2 du règlement du concours)</a:t>
            </a:r>
          </a:p>
        </p:txBody>
      </p:sp>
    </p:spTree>
    <p:extLst>
      <p:ext uri="{BB962C8B-B14F-4D97-AF65-F5344CB8AC3E}">
        <p14:creationId xmlns:p14="http://schemas.microsoft.com/office/powerpoint/2010/main" val="3055017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702B5862-915E-4B29-9DE9-DF8FD9A3DA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073158"/>
              </p:ext>
            </p:extLst>
          </p:nvPr>
        </p:nvGraphicFramePr>
        <p:xfrm>
          <a:off x="567430" y="1085206"/>
          <a:ext cx="11057140" cy="208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013">
                  <a:extLst>
                    <a:ext uri="{9D8B030D-6E8A-4147-A177-3AD203B41FA5}">
                      <a16:colId xmlns:a16="http://schemas.microsoft.com/office/drawing/2014/main" val="748810640"/>
                    </a:ext>
                  </a:extLst>
                </a:gridCol>
                <a:gridCol w="8921127">
                  <a:extLst>
                    <a:ext uri="{9D8B030D-6E8A-4147-A177-3AD203B41FA5}">
                      <a16:colId xmlns:a16="http://schemas.microsoft.com/office/drawing/2014/main" val="703991714"/>
                    </a:ext>
                  </a:extLst>
                </a:gridCol>
              </a:tblGrid>
              <a:tr h="464585"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+mn-lt"/>
                          <a:cs typeface="Calibri" panose="020F0502020204030204" pitchFamily="34" charset="0"/>
                        </a:rPr>
                        <a:t>MAÎTRISE D’ŒUVRE 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587562"/>
                  </a:ext>
                </a:extLst>
              </a:tr>
              <a:tr h="541138">
                <a:tc>
                  <a:txBody>
                    <a:bodyPr/>
                    <a:lstStyle/>
                    <a:p>
                      <a:r>
                        <a:rPr lang="fr-FR" sz="21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Raison sociale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baseline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624826"/>
                  </a:ext>
                </a:extLst>
              </a:tr>
              <a:tr h="541138">
                <a:tc>
                  <a:txBody>
                    <a:bodyPr/>
                    <a:lstStyle/>
                    <a:p>
                      <a:r>
                        <a:rPr lang="fr-FR" sz="21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baseline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024135"/>
                  </a:ext>
                </a:extLst>
              </a:tr>
              <a:tr h="541138">
                <a:tc>
                  <a:txBody>
                    <a:bodyPr/>
                    <a:lstStyle/>
                    <a:p>
                      <a:r>
                        <a:rPr lang="fr-FR" sz="21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Tél.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baseline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139355"/>
                  </a:ext>
                </a:extLst>
              </a:tr>
            </a:tbl>
          </a:graphicData>
        </a:graphic>
      </p:graphicFrame>
      <p:graphicFrame>
        <p:nvGraphicFramePr>
          <p:cNvPr id="5" name="Tableau 7">
            <a:extLst>
              <a:ext uri="{FF2B5EF4-FFF2-40B4-BE49-F238E27FC236}">
                <a16:creationId xmlns:a16="http://schemas.microsoft.com/office/drawing/2014/main" id="{7A9436C3-8054-43FF-B20A-06FFC3A18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539995"/>
              </p:ext>
            </p:extLst>
          </p:nvPr>
        </p:nvGraphicFramePr>
        <p:xfrm>
          <a:off x="567430" y="3629932"/>
          <a:ext cx="11057140" cy="208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013">
                  <a:extLst>
                    <a:ext uri="{9D8B030D-6E8A-4147-A177-3AD203B41FA5}">
                      <a16:colId xmlns:a16="http://schemas.microsoft.com/office/drawing/2014/main" val="748810640"/>
                    </a:ext>
                  </a:extLst>
                </a:gridCol>
                <a:gridCol w="8921127">
                  <a:extLst>
                    <a:ext uri="{9D8B030D-6E8A-4147-A177-3AD203B41FA5}">
                      <a16:colId xmlns:a16="http://schemas.microsoft.com/office/drawing/2014/main" val="703991714"/>
                    </a:ext>
                  </a:extLst>
                </a:gridCol>
              </a:tblGrid>
              <a:tr h="464585"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+mn-lt"/>
                          <a:cs typeface="Calibri" panose="020F0502020204030204" pitchFamily="34" charset="0"/>
                        </a:rPr>
                        <a:t>MAÎTRISE D’ŒUVRE  2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587562"/>
                  </a:ext>
                </a:extLst>
              </a:tr>
              <a:tr h="54113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21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Raison sociale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20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624826"/>
                  </a:ext>
                </a:extLst>
              </a:tr>
              <a:tr h="54113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21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20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024135"/>
                  </a:ext>
                </a:extLst>
              </a:tr>
              <a:tr h="54113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21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Tél.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20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139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521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0F6B57C-B6A8-4CAD-BA69-CBF7A8A1098A}"/>
              </a:ext>
            </a:extLst>
          </p:cNvPr>
          <p:cNvSpPr txBox="1"/>
          <p:nvPr/>
        </p:nvSpPr>
        <p:spPr>
          <a:xfrm>
            <a:off x="1329070" y="2987749"/>
            <a:ext cx="9543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PRÉSENTATION DÉTAILLÉE DU PROJET</a:t>
            </a:r>
          </a:p>
        </p:txBody>
      </p:sp>
    </p:spTree>
    <p:extLst>
      <p:ext uri="{BB962C8B-B14F-4D97-AF65-F5344CB8AC3E}">
        <p14:creationId xmlns:p14="http://schemas.microsoft.com/office/powerpoint/2010/main" val="3467626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68114209-59E2-4E53-9A7F-6370819D9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49131"/>
              </p:ext>
            </p:extLst>
          </p:nvPr>
        </p:nvGraphicFramePr>
        <p:xfrm>
          <a:off x="345501" y="210313"/>
          <a:ext cx="11500998" cy="6448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883">
                  <a:extLst>
                    <a:ext uri="{9D8B030D-6E8A-4147-A177-3AD203B41FA5}">
                      <a16:colId xmlns:a16="http://schemas.microsoft.com/office/drawing/2014/main" val="1061321583"/>
                    </a:ext>
                  </a:extLst>
                </a:gridCol>
                <a:gridCol w="7631115">
                  <a:extLst>
                    <a:ext uri="{9D8B030D-6E8A-4147-A177-3AD203B41FA5}">
                      <a16:colId xmlns:a16="http://schemas.microsoft.com/office/drawing/2014/main" val="2820879178"/>
                    </a:ext>
                  </a:extLst>
                </a:gridCol>
              </a:tblGrid>
              <a:tr h="475771"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+mn-lt"/>
                          <a:cs typeface="Calibri"/>
                        </a:rPr>
                        <a:t>CARACTÉRISTIQUES DU PROJET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597335"/>
                  </a:ext>
                </a:extLst>
              </a:tr>
              <a:tr h="534512">
                <a:tc>
                  <a:txBody>
                    <a:bodyPr/>
                    <a:lstStyle/>
                    <a:p>
                      <a:r>
                        <a:rPr lang="fr-FR" sz="19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de bâtiments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5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38549"/>
                  </a:ext>
                </a:extLst>
              </a:tr>
              <a:tr h="138610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 d’occupation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Ex. : résidences principales, locaux professionnels ou commerciaux, résidences étudiantes, résidences de tourisme…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5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182288"/>
                  </a:ext>
                </a:extLst>
              </a:tr>
              <a:tr h="43696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Surface du terrain de l’opération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732481"/>
                  </a:ext>
                </a:extLst>
              </a:tr>
              <a:tr h="436962">
                <a:tc>
                  <a:txBody>
                    <a:bodyPr/>
                    <a:lstStyle/>
                    <a:p>
                      <a:r>
                        <a:rPr lang="fr-FR" sz="19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Surface de plancher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254905"/>
                  </a:ext>
                </a:extLst>
              </a:tr>
              <a:tr h="39692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9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Surface espaces verts 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493374"/>
                  </a:ext>
                </a:extLst>
              </a:tr>
              <a:tr h="39647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Surface habitable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434660"/>
                  </a:ext>
                </a:extLst>
              </a:tr>
              <a:tr h="436962">
                <a:tc>
                  <a:txBody>
                    <a:bodyPr/>
                    <a:lstStyle/>
                    <a:p>
                      <a:r>
                        <a:rPr lang="fr-FR" sz="19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de logements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5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283726"/>
                  </a:ext>
                </a:extLst>
              </a:tr>
              <a:tr h="636859">
                <a:tc>
                  <a:txBody>
                    <a:bodyPr/>
                    <a:lstStyle/>
                    <a:p>
                      <a:r>
                        <a:rPr lang="fr-FR" sz="19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Typologie des logements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5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791521"/>
                  </a:ext>
                </a:extLst>
              </a:tr>
              <a:tr h="43696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d’étages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5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937232"/>
                  </a:ext>
                </a:extLst>
              </a:tr>
              <a:tr h="43696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de commerces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5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358218"/>
                  </a:ext>
                </a:extLst>
              </a:tr>
              <a:tr h="43696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Autres équipements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5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922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968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6">
            <a:extLst>
              <a:ext uri="{FF2B5EF4-FFF2-40B4-BE49-F238E27FC236}">
                <a16:creationId xmlns:a16="http://schemas.microsoft.com/office/drawing/2014/main" id="{4A9F0EB3-8D5A-4E7C-A232-F12F9C33A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861517"/>
              </p:ext>
            </p:extLst>
          </p:nvPr>
        </p:nvGraphicFramePr>
        <p:xfrm>
          <a:off x="391632" y="283464"/>
          <a:ext cx="11408736" cy="6361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2504">
                  <a:extLst>
                    <a:ext uri="{9D8B030D-6E8A-4147-A177-3AD203B41FA5}">
                      <a16:colId xmlns:a16="http://schemas.microsoft.com/office/drawing/2014/main" val="1061321583"/>
                    </a:ext>
                  </a:extLst>
                </a:gridCol>
                <a:gridCol w="8376232">
                  <a:extLst>
                    <a:ext uri="{9D8B030D-6E8A-4147-A177-3AD203B41FA5}">
                      <a16:colId xmlns:a16="http://schemas.microsoft.com/office/drawing/2014/main" val="2820879178"/>
                    </a:ext>
                  </a:extLst>
                </a:gridCol>
              </a:tblGrid>
              <a:tr h="658479">
                <a:tc gridSpan="2"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CARACTÉRISTIQUES DU PROJET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597335"/>
                  </a:ext>
                </a:extLst>
              </a:tr>
              <a:tr h="1140670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 de construction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baseline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582711"/>
                  </a:ext>
                </a:extLst>
              </a:tr>
              <a:tr h="1140670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 de façade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38549"/>
                  </a:ext>
                </a:extLst>
              </a:tr>
              <a:tr h="1140670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 de couverture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182288"/>
                  </a:ext>
                </a:extLst>
              </a:tr>
              <a:tr h="1140670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 d’énergie utilisée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732481"/>
                  </a:ext>
                </a:extLst>
              </a:tr>
              <a:tr h="1140670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Certifications / labels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254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95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3066</TotalTime>
  <Words>545</Words>
  <Application>Microsoft Office PowerPoint</Application>
  <PresentationFormat>Grand écran</PresentationFormat>
  <Paragraphs>89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Century Gothic</vt:lpstr>
      <vt:lpstr>Maillage</vt:lpstr>
      <vt:lpstr>Présentation PowerPoint</vt:lpstr>
      <vt:lpstr>Ce  document est destiné aux membres du jury de votre chambre régionale.   Les visuels à insérer pourront être utilisés pour des publications print / web. Article 6 - Règlement du concours – Droits d’exposition et de publication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PYRAMIDES D’ARGENT  2020</dc:title>
  <dc:creator>Contact FPI</dc:creator>
  <cp:lastModifiedBy>Contact FPI</cp:lastModifiedBy>
  <cp:revision>43</cp:revision>
  <cp:lastPrinted>2026-02-12T10:35:39Z</cp:lastPrinted>
  <dcterms:created xsi:type="dcterms:W3CDTF">2019-09-11T15:05:00Z</dcterms:created>
  <dcterms:modified xsi:type="dcterms:W3CDTF">2026-02-12T12:39:22Z</dcterms:modified>
</cp:coreProperties>
</file>