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67" r:id="rId12"/>
    <p:sldId id="291" r:id="rId13"/>
    <p:sldId id="293" r:id="rId14"/>
    <p:sldId id="299" r:id="rId15"/>
    <p:sldId id="300" r:id="rId16"/>
    <p:sldId id="302" r:id="rId17"/>
    <p:sldId id="304" r:id="rId18"/>
    <p:sldId id="286" r:id="rId19"/>
    <p:sldId id="287" r:id="rId20"/>
    <p:sldId id="305" r:id="rId21"/>
    <p:sldId id="285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677095-EDF1-3D92-4515-5CD4D884712F}"/>
              </a:ext>
            </a:extLst>
          </p:cNvPr>
          <p:cNvSpPr txBox="1"/>
          <p:nvPr/>
        </p:nvSpPr>
        <p:spPr>
          <a:xfrm>
            <a:off x="398004" y="2613432"/>
            <a:ext cx="4173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Catégorie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« </a:t>
            </a:r>
            <a:r>
              <a:rPr lang="fr-FR" sz="2400" b="1" dirty="0">
                <a:solidFill>
                  <a:schemeClr val="bg1"/>
                </a:solidFill>
              </a:rPr>
              <a:t>bâtiment bas-carbone </a:t>
            </a:r>
            <a:r>
              <a:rPr lang="fr-FR" sz="2400" dirty="0">
                <a:solidFill>
                  <a:schemeClr val="bg1"/>
                </a:solidFill>
              </a:rPr>
              <a:t>»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Parrainée</a:t>
            </a:r>
            <a:r>
              <a:rPr lang="fr-FR" dirty="0">
                <a:solidFill>
                  <a:schemeClr val="bg1"/>
                </a:solidFill>
              </a:rPr>
              <a:t> par :</a:t>
            </a:r>
          </a:p>
        </p:txBody>
      </p:sp>
      <p:pic>
        <p:nvPicPr>
          <p:cNvPr id="7" name="Image 6" descr="Une image contenant logo, Graphique, Police, conception&#10;&#10;Description générée automatiquement">
            <a:extLst>
              <a:ext uri="{FF2B5EF4-FFF2-40B4-BE49-F238E27FC236}">
                <a16:creationId xmlns:a16="http://schemas.microsoft.com/office/drawing/2014/main" id="{D7CBDEDB-279C-4E53-A046-92AF03BF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244568"/>
            <a:ext cx="3530779" cy="1898906"/>
          </a:xfrm>
          <a:prstGeom prst="rect">
            <a:avLst/>
          </a:prstGeom>
        </p:spPr>
      </p:pic>
      <p:pic>
        <p:nvPicPr>
          <p:cNvPr id="9" name="Image 8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9CD7809-9525-DFB2-1789-ADE37277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" y="123594"/>
            <a:ext cx="4292358" cy="986749"/>
          </a:xfrm>
          <a:prstGeom prst="rect">
            <a:avLst/>
          </a:prstGeom>
        </p:spPr>
      </p:pic>
      <p:pic>
        <p:nvPicPr>
          <p:cNvPr id="12" name="Image 11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7618E268-08E6-8FD1-557C-DC0BF0C7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39" y="123594"/>
            <a:ext cx="4920342" cy="27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371600"/>
            <a:ext cx="11438965" cy="5172635"/>
          </a:xfrm>
          <a:ln>
            <a:solidFill>
              <a:schemeClr val="tx2">
                <a:lumMod val="90000"/>
              </a:schemeClr>
            </a:solidFill>
          </a:ln>
        </p:spPr>
        <p:txBody>
          <a:bodyPr/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/>
                <a:cs typeface="Calibri"/>
              </a:rPr>
              <a:t>Le texte doit être identique à celui du formulaire d’inscription en ligne </a:t>
            </a: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313765"/>
            <a:ext cx="684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57591"/>
            <a:ext cx="11438965" cy="5386644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4986045" y="313765"/>
            <a:ext cx="684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523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215957"/>
            <a:ext cx="11438965" cy="5328278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4986045" y="388193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</a:t>
            </a: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490472"/>
            <a:ext cx="11438965" cy="5053763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2066545" y="388193"/>
            <a:ext cx="976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pour les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bâtiments résidentiels</a:t>
            </a:r>
          </a:p>
          <a:p>
            <a:pPr algn="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Quatre</a:t>
            </a:r>
            <a:r>
              <a:rPr lang="fr-FR" sz="2800" b="1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critères</a:t>
            </a:r>
            <a:r>
              <a:rPr lang="fr-FR" sz="28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quantitatifs en RE2020:</a:t>
            </a:r>
            <a:r>
              <a:rPr lang="fr-FR" sz="28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fr-FR" sz="28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</a:t>
            </a:r>
            <a:endParaRPr lang="fr-F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7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490472"/>
            <a:ext cx="11438965" cy="5053763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2066545" y="388193"/>
            <a:ext cx="976686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pour les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bâtiments résidentiels</a:t>
            </a:r>
          </a:p>
          <a:p>
            <a:pPr marL="180340" algn="r">
              <a:spcBef>
                <a:spcPts val="30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inq critères qualitatifs : 20 points</a:t>
            </a:r>
            <a:endParaRPr lang="fr-F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1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97864"/>
            <a:ext cx="11438965" cy="5346371"/>
          </a:xfrm>
          <a:ln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fr-FR" sz="24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Trois critères quantitatifs 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30 </a:t>
            </a:r>
            <a:r>
              <a:rPr lang="fr-FR" sz="24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points</a:t>
            </a:r>
            <a:endParaRPr lang="fr-FR" sz="2400" cap="non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77822" y="66785"/>
            <a:ext cx="1182883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 de sélection pour les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bâtiments tertiaires </a:t>
            </a:r>
          </a:p>
          <a:p>
            <a:pPr marL="180340" algn="r">
              <a:spcBef>
                <a:spcPts val="300"/>
              </a:spcBef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(sur 50 points) </a:t>
            </a:r>
          </a:p>
        </p:txBody>
      </p:sp>
    </p:spTree>
    <p:extLst>
      <p:ext uri="{BB962C8B-B14F-4D97-AF65-F5344CB8AC3E}">
        <p14:creationId xmlns:p14="http://schemas.microsoft.com/office/powerpoint/2010/main" val="237465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6" y="1437214"/>
            <a:ext cx="11438965" cy="516290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24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 critères qualitatifs : 20 points</a:t>
            </a:r>
            <a:endParaRPr lang="fr-FR" sz="2400" cap="non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257879"/>
            <a:ext cx="1143896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 de sélection pour les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bâtiments tertiaires </a:t>
            </a:r>
          </a:p>
          <a:p>
            <a:pPr marL="180340" algn="r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(sur 50 points) </a:t>
            </a:r>
          </a:p>
        </p:txBody>
      </p:sp>
    </p:spTree>
    <p:extLst>
      <p:ext uri="{BB962C8B-B14F-4D97-AF65-F5344CB8AC3E}">
        <p14:creationId xmlns:p14="http://schemas.microsoft.com/office/powerpoint/2010/main" val="317071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97864"/>
            <a:ext cx="11438965" cy="534637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722375" y="397921"/>
            <a:ext cx="1111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r">
              <a:spcBef>
                <a:spcPts val="300"/>
              </a:spcBef>
              <a:spcAft>
                <a:spcPts val="600"/>
              </a:spcAft>
            </a:pPr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différenciant du jury</a:t>
            </a:r>
          </a:p>
        </p:txBody>
      </p:sp>
    </p:spTree>
    <p:extLst>
      <p:ext uri="{BB962C8B-B14F-4D97-AF65-F5344CB8AC3E}">
        <p14:creationId xmlns:p14="http://schemas.microsoft.com/office/powerpoint/2010/main" val="262721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38135"/>
            <a:ext cx="9905998" cy="52096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960FFE-035F-42E2-9E8A-301FA5321FC1}"/>
              </a:ext>
            </a:extLst>
          </p:cNvPr>
          <p:cNvSpPr txBox="1"/>
          <p:nvPr/>
        </p:nvSpPr>
        <p:spPr>
          <a:xfrm>
            <a:off x="4200044" y="217820"/>
            <a:ext cx="684736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6628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2" y="1209041"/>
            <a:ext cx="8675687" cy="3426968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endParaRPr lang="fr-FR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67319"/>
            <a:ext cx="9905998" cy="5180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960FFE-035F-42E2-9E8A-301FA5321FC1}"/>
              </a:ext>
            </a:extLst>
          </p:cNvPr>
          <p:cNvSpPr txBox="1"/>
          <p:nvPr/>
        </p:nvSpPr>
        <p:spPr>
          <a:xfrm>
            <a:off x="4200044" y="217820"/>
            <a:ext cx="684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273102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B7D849-A7BC-4FA8-AF22-6BA5D2F8936E}"/>
              </a:ext>
            </a:extLst>
          </p:cNvPr>
          <p:cNvSpPr txBox="1"/>
          <p:nvPr/>
        </p:nvSpPr>
        <p:spPr>
          <a:xfrm>
            <a:off x="4200044" y="217820"/>
            <a:ext cx="684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 du projet </a:t>
            </a:r>
          </a:p>
        </p:txBody>
      </p:sp>
    </p:spTree>
    <p:extLst>
      <p:ext uri="{BB962C8B-B14F-4D97-AF65-F5344CB8AC3E}">
        <p14:creationId xmlns:p14="http://schemas.microsoft.com/office/powerpoint/2010/main" val="82218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77609"/>
              </p:ext>
            </p:extLst>
          </p:nvPr>
        </p:nvGraphicFramePr>
        <p:xfrm>
          <a:off x="609600" y="393403"/>
          <a:ext cx="11098306" cy="580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67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92213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413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JE POSTULE À LA PYRAMIDE D’ARGENT DE LA FPI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6788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– grand prix régional (CAISSE D’ÉPARGNE) 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qualité globale (GIP)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6788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immobilier d'entreprise (SMABTP)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conduite responsable des opérations (APAVE)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–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bâtiment bas-carbone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(EDF)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–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rénovation, extension, réhabilitation(BANQUE POPULAIRE)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mixité énergétique GRDF)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6920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-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– solutions pour l’économie circulaire Écocycle (SOCOTEC)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4855"/>
              </p:ext>
            </p:extLst>
          </p:nvPr>
        </p:nvGraphicFramePr>
        <p:xfrm>
          <a:off x="435935" y="1965960"/>
          <a:ext cx="11249246" cy="268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656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241590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742083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82965"/>
              </p:ext>
            </p:extLst>
          </p:nvPr>
        </p:nvGraphicFramePr>
        <p:xfrm>
          <a:off x="455358" y="973955"/>
          <a:ext cx="794020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0943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390556"/>
            <a:ext cx="305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DE LA SOCIÉTÉ DE COPROMOTION*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020"/>
              </p:ext>
            </p:extLst>
          </p:nvPr>
        </p:nvGraphicFramePr>
        <p:xfrm>
          <a:off x="455358" y="3993589"/>
          <a:ext cx="79402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 2 SI COPROMOTION*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900CF4C-4FB9-0FE1-B1BB-0A563991373F}"/>
              </a:ext>
            </a:extLst>
          </p:cNvPr>
          <p:cNvSpPr txBox="1"/>
          <p:nvPr/>
        </p:nvSpPr>
        <p:spPr>
          <a:xfrm>
            <a:off x="455358" y="6290605"/>
            <a:ext cx="854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Ce concours est </a:t>
            </a: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</a:t>
            </a: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irrecevable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47854"/>
              </p:ext>
            </p:extLst>
          </p:nvPr>
        </p:nvGraphicFramePr>
        <p:xfrm>
          <a:off x="567430" y="1085206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56448"/>
              </p:ext>
            </p:extLst>
          </p:nvPr>
        </p:nvGraphicFramePr>
        <p:xfrm>
          <a:off x="567430" y="3629932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C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88008"/>
              </p:ext>
            </p:extLst>
          </p:nvPr>
        </p:nvGraphicFramePr>
        <p:xfrm>
          <a:off x="345501" y="462013"/>
          <a:ext cx="11500998" cy="58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027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721971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1990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79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37998"/>
              </p:ext>
            </p:extLst>
          </p:nvPr>
        </p:nvGraphicFramePr>
        <p:xfrm>
          <a:off x="391632" y="378000"/>
          <a:ext cx="11408736" cy="615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245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045491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550375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07035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297993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07035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07035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07035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456</Words>
  <Application>Microsoft Office PowerPoint</Application>
  <PresentationFormat>Grand écran</PresentationFormat>
  <Paragraphs>89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Maillage</vt:lpstr>
      <vt:lpstr>Présentation PowerPoint</vt:lpstr>
      <vt:lpstr>Ce  document est destiné aux membres du jury de votre chambre régionale.   Les visuels à insérer pourront être utilisés pour des publications print / web. Article 6 - Règlement du concours – Droits d’exposition et de publication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Sophie MAZOYER</cp:lastModifiedBy>
  <cp:revision>42</cp:revision>
  <cp:lastPrinted>2019-10-21T15:43:36Z</cp:lastPrinted>
  <dcterms:created xsi:type="dcterms:W3CDTF">2019-09-11T15:05:00Z</dcterms:created>
  <dcterms:modified xsi:type="dcterms:W3CDTF">2026-02-17T10:04:43Z</dcterms:modified>
</cp:coreProperties>
</file>