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62" r:id="rId4"/>
    <p:sldId id="292" r:id="rId5"/>
    <p:sldId id="288" r:id="rId6"/>
    <p:sldId id="261" r:id="rId7"/>
    <p:sldId id="263" r:id="rId8"/>
    <p:sldId id="280" r:id="rId9"/>
    <p:sldId id="281" r:id="rId10"/>
    <p:sldId id="290" r:id="rId11"/>
    <p:sldId id="267" r:id="rId12"/>
    <p:sldId id="291" r:id="rId13"/>
    <p:sldId id="293" r:id="rId14"/>
    <p:sldId id="294" r:id="rId15"/>
    <p:sldId id="299" r:id="rId16"/>
    <p:sldId id="295" r:id="rId17"/>
    <p:sldId id="296" r:id="rId18"/>
    <p:sldId id="300" r:id="rId19"/>
    <p:sldId id="297" r:id="rId20"/>
    <p:sldId id="286" r:id="rId21"/>
    <p:sldId id="301" r:id="rId22"/>
    <p:sldId id="302" r:id="rId23"/>
    <p:sldId id="303"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D6EF5D-0706-B806-7B6C-BBDFF5827B4F}" name="Sophie MAZOYER" initials="SM" userId="S-1-5-21-1724084105-953394045-96356389-16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minique TABEUR" initials="DT" lastIdx="2" clrIdx="0">
    <p:extLst>
      <p:ext uri="{19B8F6BF-5375-455C-9EA6-DF929625EA0E}">
        <p15:presenceInfo xmlns:p15="http://schemas.microsoft.com/office/powerpoint/2012/main" userId="S::contact@fpifrance.fr::091a7261-1fe1-483b-8686-2fcc0e4537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CA1"/>
    <a:srgbClr val="6699FF"/>
    <a:srgbClr val="278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FFCCC-E616-4BB6-A98F-7CD6229B49F0}" v="18" dt="2020-01-07T14:24:53.649"/>
    <p1510:client id="{713516FC-6688-4AC0-ADD9-188C4F9A4E77}" v="149" dt="2020-01-17T14:29:34.979"/>
    <p1510:client id="{C555247F-CA48-4561-BF0E-EAB4E4473E09}" v="4" dt="2019-12-23T14:43:36.009"/>
    <p1510:client id="{C5D6F1BD-8D06-84DA-C104-C3E2CA1DB5EB}" v="2" dt="2020-01-20T10:59:51.452"/>
    <p1510:client id="{DD74A622-D9F0-4BED-8B4F-ED98DBC113D9}" v="4" dt="2020-01-14T10:41:50.01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Modifiez le style du titre</a:t>
            </a:r>
            <a:endParaRPr lang="en-US"/>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Modifiez le style du titre</a:t>
            </a:r>
            <a:endParaRPr lang="en-US"/>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Modifiez le style du titre</a:t>
            </a:r>
            <a:endParaRPr lang="en-US"/>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Modifiez le style du titre</a:t>
            </a:r>
            <a:endParaRPr lang="en-US"/>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Modifiez le style du titre</a:t>
            </a:r>
            <a:endParaRPr lang="en-US"/>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Modifiez le style du titre</a:t>
            </a:r>
            <a:endParaRPr lang="en-US"/>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Modifiez le style du titre</a:t>
            </a:r>
            <a:endParaRPr lang="en-US"/>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Modifiez le style du titre</a:t>
            </a:r>
            <a:endParaRPr lang="en-US"/>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2/12/2026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2/12/2026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9D49B1F5-E95E-4D8F-9A06-39677A39B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045" y="0"/>
            <a:ext cx="4396706" cy="6858000"/>
          </a:xfrm>
          <a:prstGeom prst="rect">
            <a:avLst/>
          </a:prstGeom>
          <a:solidFill>
            <a:schemeClr val="tx1"/>
          </a:solid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1EDFD219-82B5-4F3F-A491-FF6DF3276524}"/>
              </a:ext>
            </a:extLst>
          </p:cNvPr>
          <p:cNvSpPr txBox="1"/>
          <p:nvPr/>
        </p:nvSpPr>
        <p:spPr>
          <a:xfrm>
            <a:off x="4904555" y="4998721"/>
            <a:ext cx="7010400" cy="1569660"/>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Dossier à télécharger  </a:t>
            </a:r>
          </a:p>
          <a:p>
            <a:pPr algn="r"/>
            <a:r>
              <a:rPr lang="fr-FR" sz="3200" dirty="0">
                <a:solidFill>
                  <a:schemeClr val="bg1"/>
                </a:solidFill>
                <a:latin typeface="Calibri" panose="020F0502020204030204" pitchFamily="34" charset="0"/>
                <a:cs typeface="Calibri" panose="020F0502020204030204" pitchFamily="34" charset="0"/>
              </a:rPr>
              <a:t>pour le jury </a:t>
            </a:r>
          </a:p>
          <a:p>
            <a:pPr algn="r"/>
            <a:r>
              <a:rPr lang="fr-FR" sz="3200" dirty="0">
                <a:solidFill>
                  <a:schemeClr val="bg1"/>
                </a:solidFill>
                <a:latin typeface="Calibri" panose="020F0502020204030204" pitchFamily="34" charset="0"/>
                <a:cs typeface="Calibri" panose="020F0502020204030204" pitchFamily="34" charset="0"/>
              </a:rPr>
              <a:t>de votre chambre régionale </a:t>
            </a:r>
          </a:p>
        </p:txBody>
      </p:sp>
      <p:sp>
        <p:nvSpPr>
          <p:cNvPr id="8" name="ZoneTexte 7">
            <a:extLst>
              <a:ext uri="{FF2B5EF4-FFF2-40B4-BE49-F238E27FC236}">
                <a16:creationId xmlns:a16="http://schemas.microsoft.com/office/drawing/2014/main" id="{E23E4F1C-E871-3452-5BF0-26EE82F45EB0}"/>
              </a:ext>
            </a:extLst>
          </p:cNvPr>
          <p:cNvSpPr txBox="1"/>
          <p:nvPr/>
        </p:nvSpPr>
        <p:spPr>
          <a:xfrm>
            <a:off x="328463" y="1621509"/>
            <a:ext cx="4293870" cy="1107996"/>
          </a:xfrm>
          <a:prstGeom prst="rect">
            <a:avLst/>
          </a:prstGeom>
          <a:noFill/>
        </p:spPr>
        <p:txBody>
          <a:bodyPr wrap="square" rtlCol="0">
            <a:spAutoFit/>
          </a:bodyPr>
          <a:lstStyle/>
          <a:p>
            <a:pPr>
              <a:spcAft>
                <a:spcPts val="1200"/>
              </a:spcAft>
            </a:pPr>
            <a:r>
              <a:rPr lang="fr-FR" sz="2800" dirty="0">
                <a:solidFill>
                  <a:schemeClr val="bg1"/>
                </a:solidFill>
                <a:latin typeface="Calibri" panose="020F0502020204030204" pitchFamily="34" charset="0"/>
                <a:cs typeface="Calibri" panose="020F0502020204030204" pitchFamily="34" charset="0"/>
              </a:rPr>
              <a:t>Catégorie : </a:t>
            </a:r>
            <a:r>
              <a:rPr lang="fr-FR" sz="2800" b="1" dirty="0">
                <a:solidFill>
                  <a:schemeClr val="bg1"/>
                </a:solidFill>
                <a:latin typeface="Calibri" panose="020F0502020204030204" pitchFamily="34" charset="0"/>
                <a:cs typeface="Calibri" panose="020F0502020204030204" pitchFamily="34" charset="0"/>
              </a:rPr>
              <a:t>qualité globale</a:t>
            </a:r>
          </a:p>
          <a:p>
            <a:pPr>
              <a:spcAft>
                <a:spcPts val="1200"/>
              </a:spcAft>
            </a:pPr>
            <a:r>
              <a:rPr lang="fr-FR" sz="2800" dirty="0">
                <a:solidFill>
                  <a:schemeClr val="bg1"/>
                </a:solidFill>
                <a:latin typeface="Calibri" panose="020F0502020204030204" pitchFamily="34" charset="0"/>
                <a:cs typeface="Calibri" panose="020F0502020204030204" pitchFamily="34" charset="0"/>
              </a:rPr>
              <a:t>Pyramide FPI parrainée par </a:t>
            </a:r>
            <a:r>
              <a:rPr lang="fr-FR" sz="2000" dirty="0">
                <a:solidFill>
                  <a:schemeClr val="bg1"/>
                </a:solidFill>
                <a:latin typeface="Calibri" panose="020F0502020204030204" pitchFamily="34" charset="0"/>
                <a:cs typeface="Calibri" panose="020F0502020204030204" pitchFamily="34" charset="0"/>
              </a:rPr>
              <a:t>:   </a:t>
            </a:r>
          </a:p>
        </p:txBody>
      </p:sp>
      <p:pic>
        <p:nvPicPr>
          <p:cNvPr id="10" name="Image 9" descr="Une image contenant texte, Police, logo, Graphique&#10;&#10;Description générée automatiquement">
            <a:extLst>
              <a:ext uri="{FF2B5EF4-FFF2-40B4-BE49-F238E27FC236}">
                <a16:creationId xmlns:a16="http://schemas.microsoft.com/office/drawing/2014/main" id="{16518D73-57D7-B2C0-AAB9-DF192A0F36BA}"/>
              </a:ext>
            </a:extLst>
          </p:cNvPr>
          <p:cNvPicPr>
            <a:picLocks noChangeAspect="1"/>
          </p:cNvPicPr>
          <p:nvPr/>
        </p:nvPicPr>
        <p:blipFill>
          <a:blip r:embed="rId2"/>
          <a:stretch>
            <a:fillRect/>
          </a:stretch>
        </p:blipFill>
        <p:spPr>
          <a:xfrm>
            <a:off x="988726" y="3172969"/>
            <a:ext cx="2737104" cy="1825752"/>
          </a:xfrm>
          <a:prstGeom prst="rect">
            <a:avLst/>
          </a:prstGeom>
        </p:spPr>
      </p:pic>
      <p:pic>
        <p:nvPicPr>
          <p:cNvPr id="6" name="Image 5" descr="Une image contenant Police, texte, noir, capture d’écran&#10;&#10;Le contenu généré par l’IA peut être incorrect.">
            <a:extLst>
              <a:ext uri="{FF2B5EF4-FFF2-40B4-BE49-F238E27FC236}">
                <a16:creationId xmlns:a16="http://schemas.microsoft.com/office/drawing/2014/main" id="{DBABDDBD-8A92-3C2B-5308-09B5A3AE339C}"/>
              </a:ext>
            </a:extLst>
          </p:cNvPr>
          <p:cNvPicPr>
            <a:picLocks noChangeAspect="1"/>
          </p:cNvPicPr>
          <p:nvPr/>
        </p:nvPicPr>
        <p:blipFill>
          <a:blip r:embed="rId3"/>
          <a:stretch>
            <a:fillRect/>
          </a:stretch>
        </p:blipFill>
        <p:spPr>
          <a:xfrm>
            <a:off x="221397" y="-22515"/>
            <a:ext cx="4508001" cy="1036322"/>
          </a:xfrm>
          <a:prstGeom prst="rect">
            <a:avLst/>
          </a:prstGeom>
        </p:spPr>
      </p:pic>
      <p:pic>
        <p:nvPicPr>
          <p:cNvPr id="9" name="Image 8" descr="Une image contenant texte, graphisme, capture d’écran, Graphique&#10;&#10;Le contenu généré par l’IA peut être incorrect.">
            <a:extLst>
              <a:ext uri="{FF2B5EF4-FFF2-40B4-BE49-F238E27FC236}">
                <a16:creationId xmlns:a16="http://schemas.microsoft.com/office/drawing/2014/main" id="{F0C5198F-802E-6E4C-0059-B80BCE04E880}"/>
              </a:ext>
            </a:extLst>
          </p:cNvPr>
          <p:cNvPicPr>
            <a:picLocks noChangeAspect="1"/>
          </p:cNvPicPr>
          <p:nvPr/>
        </p:nvPicPr>
        <p:blipFill>
          <a:blip r:embed="rId4"/>
          <a:stretch>
            <a:fillRect/>
          </a:stretch>
        </p:blipFill>
        <p:spPr>
          <a:xfrm>
            <a:off x="6469188" y="394679"/>
            <a:ext cx="5394349" cy="3034321"/>
          </a:xfrm>
          <a:prstGeom prst="rect">
            <a:avLst/>
          </a:prstGeom>
        </p:spPr>
      </p:pic>
    </p:spTree>
    <p:extLst>
      <p:ext uri="{BB962C8B-B14F-4D97-AF65-F5344CB8AC3E}">
        <p14:creationId xmlns:p14="http://schemas.microsoft.com/office/powerpoint/2010/main" val="36098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864178-8EA1-476F-BDCC-FCCA862EBEF3}"/>
              </a:ext>
            </a:extLst>
          </p:cNvPr>
          <p:cNvSpPr>
            <a:spLocks noGrp="1"/>
          </p:cNvSpPr>
          <p:nvPr>
            <p:ph type="body" idx="1"/>
          </p:nvPr>
        </p:nvSpPr>
        <p:spPr>
          <a:xfrm>
            <a:off x="394447" y="1171382"/>
            <a:ext cx="11438965" cy="5530899"/>
          </a:xfrm>
          <a:ln/>
        </p:spPr>
        <p:style>
          <a:lnRef idx="2">
            <a:schemeClr val="dk1"/>
          </a:lnRef>
          <a:fillRef idx="1">
            <a:schemeClr val="lt1"/>
          </a:fillRef>
          <a:effectRef idx="0">
            <a:schemeClr val="dk1"/>
          </a:effectRef>
          <a:fontRef idx="minor">
            <a:schemeClr val="dk1"/>
          </a:fontRef>
        </p:style>
        <p:txBody>
          <a:bodyPr/>
          <a:lstStyle/>
          <a:p>
            <a:pPr algn="l"/>
            <a:r>
              <a:rPr lang="fr-FR" cap="none" dirty="0">
                <a:solidFill>
                  <a:schemeClr val="bg1"/>
                </a:solidFill>
                <a:effectLst/>
                <a:latin typeface="Calibri"/>
                <a:cs typeface="Calibri"/>
              </a:rPr>
              <a:t>Le texte doit être identique à celui du formulaire d’inscription en ligne </a:t>
            </a:r>
            <a:endParaRPr lang="fr-FR" cap="none" dirty="0">
              <a:solidFill>
                <a:schemeClr val="bg1"/>
              </a:solidFill>
              <a:effectLst/>
              <a:latin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90EDA842-03EE-4557-B641-C0F85AC9A737}"/>
              </a:ext>
            </a:extLst>
          </p:cNvPr>
          <p:cNvSpPr txBox="1"/>
          <p:nvPr/>
        </p:nvSpPr>
        <p:spPr>
          <a:xfrm>
            <a:off x="4986045" y="155719"/>
            <a:ext cx="6847367" cy="1015663"/>
          </a:xfrm>
          <a:prstGeom prst="rect">
            <a:avLst/>
          </a:prstGeom>
          <a:noFill/>
        </p:spPr>
        <p:txBody>
          <a:bodyPr wrap="square" rtlCol="0">
            <a:spAutoFit/>
          </a:bodyPr>
          <a:lstStyle/>
          <a:p>
            <a:pPr algn="r"/>
            <a:r>
              <a:rPr lang="fr-FR" sz="4000" dirty="0">
                <a:solidFill>
                  <a:schemeClr val="bg1"/>
                </a:solidFill>
                <a:latin typeface="Calibri" panose="020F0502020204030204" pitchFamily="34" charset="0"/>
                <a:cs typeface="Calibri" panose="020F0502020204030204" pitchFamily="34" charset="0"/>
              </a:rPr>
              <a:t>PRÉSENTATION DU PROJET</a:t>
            </a:r>
          </a:p>
          <a:p>
            <a:pPr algn="r"/>
            <a:r>
              <a:rPr lang="fr-FR" sz="2000" dirty="0">
                <a:solidFill>
                  <a:schemeClr val="bg1"/>
                </a:solidFill>
                <a:latin typeface="Calibri" panose="020F0502020204030204" pitchFamily="34" charset="0"/>
                <a:cs typeface="Calibri" panose="020F0502020204030204" pitchFamily="34" charset="0"/>
              </a:rPr>
              <a:t>(800 signes maximum)</a:t>
            </a:r>
          </a:p>
        </p:txBody>
      </p:sp>
    </p:spTree>
    <p:extLst>
      <p:ext uri="{BB962C8B-B14F-4D97-AF65-F5344CB8AC3E}">
        <p14:creationId xmlns:p14="http://schemas.microsoft.com/office/powerpoint/2010/main" val="27872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864178-8EA1-476F-BDCC-FCCA862EBEF3}"/>
              </a:ext>
            </a:extLst>
          </p:cNvPr>
          <p:cNvSpPr>
            <a:spLocks noGrp="1"/>
          </p:cNvSpPr>
          <p:nvPr>
            <p:ph type="body" idx="1"/>
          </p:nvPr>
        </p:nvSpPr>
        <p:spPr>
          <a:xfrm>
            <a:off x="394447" y="818449"/>
            <a:ext cx="11438965" cy="5725786"/>
          </a:xfrm>
          <a:ln/>
        </p:spPr>
        <p:style>
          <a:lnRef idx="2">
            <a:schemeClr val="dk1"/>
          </a:lnRef>
          <a:fillRef idx="1">
            <a:schemeClr val="lt1"/>
          </a:fillRef>
          <a:effectRef idx="0">
            <a:schemeClr val="dk1"/>
          </a:effectRef>
          <a:fontRef idx="minor">
            <a:schemeClr val="dk1"/>
          </a:fontRef>
        </p:style>
        <p:txBody>
          <a:bodyPr>
            <a:normAutofit/>
          </a:bodyPr>
          <a:lstStyle/>
          <a:p>
            <a:pPr algn="l"/>
            <a:endParaRPr lang="fr-FR" cap="none" dirty="0">
              <a:solidFill>
                <a:schemeClr val="bg1"/>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DA26B863-8D28-4E94-926C-6AE24A7588C8}"/>
              </a:ext>
            </a:extLst>
          </p:cNvPr>
          <p:cNvSpPr txBox="1"/>
          <p:nvPr/>
        </p:nvSpPr>
        <p:spPr>
          <a:xfrm>
            <a:off x="4986045" y="110563"/>
            <a:ext cx="6847367" cy="707886"/>
          </a:xfrm>
          <a:prstGeom prst="rect">
            <a:avLst/>
          </a:prstGeom>
          <a:noFill/>
        </p:spPr>
        <p:txBody>
          <a:bodyPr wrap="square" rtlCol="0">
            <a:spAutoFit/>
          </a:bodyPr>
          <a:lstStyle/>
          <a:p>
            <a:pPr algn="r"/>
            <a:r>
              <a:rPr lang="fr-FR" sz="4000" dirty="0">
                <a:solidFill>
                  <a:schemeClr val="bg1"/>
                </a:solidFill>
                <a:latin typeface="Calibri" panose="020F0502020204030204" pitchFamily="34" charset="0"/>
                <a:cs typeface="Calibri" panose="020F0502020204030204" pitchFamily="34" charset="0"/>
              </a:rPr>
              <a:t>CONCEPTION DU PROJET</a:t>
            </a:r>
          </a:p>
        </p:txBody>
      </p:sp>
    </p:spTree>
    <p:extLst>
      <p:ext uri="{BB962C8B-B14F-4D97-AF65-F5344CB8AC3E}">
        <p14:creationId xmlns:p14="http://schemas.microsoft.com/office/powerpoint/2010/main" val="385232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864178-8EA1-476F-BDCC-FCCA862EBEF3}"/>
              </a:ext>
            </a:extLst>
          </p:cNvPr>
          <p:cNvSpPr>
            <a:spLocks noGrp="1"/>
          </p:cNvSpPr>
          <p:nvPr>
            <p:ph type="body" idx="1"/>
          </p:nvPr>
        </p:nvSpPr>
        <p:spPr>
          <a:xfrm>
            <a:off x="394447" y="1018010"/>
            <a:ext cx="11438965" cy="5526226"/>
          </a:xfrm>
          <a:ln/>
        </p:spPr>
        <p:style>
          <a:lnRef idx="2">
            <a:schemeClr val="dk1"/>
          </a:lnRef>
          <a:fillRef idx="1">
            <a:schemeClr val="lt1"/>
          </a:fillRef>
          <a:effectRef idx="0">
            <a:schemeClr val="dk1"/>
          </a:effectRef>
          <a:fontRef idx="minor">
            <a:schemeClr val="dk1"/>
          </a:fontRef>
        </p:style>
        <p:txBody>
          <a:bodyPr/>
          <a:lstStyle/>
          <a:p>
            <a:pPr algn="just"/>
            <a:r>
              <a:rPr lang="fr-FR" sz="1800" cap="none" dirty="0">
                <a:solidFill>
                  <a:schemeClr val="bg1"/>
                </a:solidFill>
                <a:effectLst/>
                <a:latin typeface="Calibri" panose="020F0502020204030204" pitchFamily="34" charset="0"/>
                <a:cs typeface="Calibri" panose="020F0502020204030204" pitchFamily="34" charset="0"/>
              </a:rPr>
              <a:t>Les innovations présentées pourront porter sur l’originalité des principes constructifs, l’utilisation de matériaux ou équipements innovants, les modes de mise en œuvre, l’organisation générale du chantier, le mode de commercialisation, les services proposés aux clients, etc.</a:t>
            </a:r>
          </a:p>
          <a:p>
            <a:pPr algn="just"/>
            <a:endParaRPr lang="fr-FR" cap="none" dirty="0">
              <a:solidFill>
                <a:schemeClr val="bg1"/>
              </a:solidFill>
              <a:effectLst/>
              <a:latin typeface="Calibri" panose="020F0502020204030204" pitchFamily="34" charset="0"/>
              <a:cs typeface="Calibri" panose="020F0502020204030204" pitchFamily="34" charset="0"/>
            </a:endParaRPr>
          </a:p>
          <a:p>
            <a:pPr marL="342900" indent="-342900" algn="just">
              <a:buClr>
                <a:schemeClr val="bg1"/>
              </a:buClr>
              <a:buFont typeface="Wingdings" panose="05000000000000000000" pitchFamily="2" charset="2"/>
              <a:buChar char="§"/>
            </a:pPr>
            <a:r>
              <a:rPr lang="fr-FR" b="1" cap="none" dirty="0">
                <a:solidFill>
                  <a:schemeClr val="bg1"/>
                </a:solidFill>
                <a:effectLst/>
                <a:latin typeface="Calibri" panose="020F0502020204030204" pitchFamily="34" charset="0"/>
                <a:cs typeface="Calibri" panose="020F0502020204030204" pitchFamily="34" charset="0"/>
              </a:rPr>
              <a:t>Originalité des principes constructifs</a:t>
            </a:r>
          </a:p>
        </p:txBody>
      </p:sp>
      <p:sp>
        <p:nvSpPr>
          <p:cNvPr id="4" name="ZoneTexte 3">
            <a:extLst>
              <a:ext uri="{FF2B5EF4-FFF2-40B4-BE49-F238E27FC236}">
                <a16:creationId xmlns:a16="http://schemas.microsoft.com/office/drawing/2014/main" id="{68418318-09D8-4148-AFA0-0928D404DF6C}"/>
              </a:ext>
            </a:extLst>
          </p:cNvPr>
          <p:cNvSpPr txBox="1"/>
          <p:nvPr/>
        </p:nvSpPr>
        <p:spPr>
          <a:xfrm>
            <a:off x="2688337" y="94679"/>
            <a:ext cx="9145076" cy="923330"/>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Critère n°1 : </a:t>
            </a:r>
            <a:r>
              <a:rPr lang="fr-FR" sz="3200" b="1" dirty="0">
                <a:solidFill>
                  <a:schemeClr val="bg1"/>
                </a:solidFill>
                <a:latin typeface="Calibri" panose="020F0502020204030204" pitchFamily="34" charset="0"/>
                <a:cs typeface="Calibri" panose="020F0502020204030204" pitchFamily="34" charset="0"/>
              </a:rPr>
              <a:t>l’innovation dans le projet</a:t>
            </a:r>
          </a:p>
          <a:p>
            <a:pPr algn="r"/>
            <a:r>
              <a:rPr lang="fr-FR" sz="2200" dirty="0">
                <a:solidFill>
                  <a:schemeClr val="bg1"/>
                </a:solidFill>
                <a:latin typeface="Calibri" panose="020F0502020204030204" pitchFamily="34" charset="0"/>
                <a:cs typeface="Calibri" panose="020F0502020204030204" pitchFamily="34" charset="0"/>
              </a:rPr>
              <a:t>Critère qualitatif – jusqu’à 30 points</a:t>
            </a:r>
          </a:p>
        </p:txBody>
      </p:sp>
    </p:spTree>
    <p:extLst>
      <p:ext uri="{BB962C8B-B14F-4D97-AF65-F5344CB8AC3E}">
        <p14:creationId xmlns:p14="http://schemas.microsoft.com/office/powerpoint/2010/main" val="205198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864178-8EA1-476F-BDCC-FCCA862EBEF3}"/>
              </a:ext>
            </a:extLst>
          </p:cNvPr>
          <p:cNvSpPr>
            <a:spLocks noGrp="1"/>
          </p:cNvSpPr>
          <p:nvPr>
            <p:ph type="body" idx="1"/>
          </p:nvPr>
        </p:nvSpPr>
        <p:spPr>
          <a:xfrm>
            <a:off x="394448" y="1040587"/>
            <a:ext cx="11438965" cy="5700156"/>
          </a:xfrm>
          <a:ln/>
        </p:spPr>
        <p:style>
          <a:lnRef idx="2">
            <a:schemeClr val="dk1"/>
          </a:lnRef>
          <a:fillRef idx="1">
            <a:schemeClr val="lt1"/>
          </a:fillRef>
          <a:effectRef idx="0">
            <a:schemeClr val="dk1"/>
          </a:effectRef>
          <a:fontRef idx="minor">
            <a:schemeClr val="dk1"/>
          </a:fontRef>
        </p:style>
        <p:txBody>
          <a:bodyPr/>
          <a:lstStyle/>
          <a:p>
            <a:pPr algn="l"/>
            <a:r>
              <a:rPr lang="fr-FR" cap="none" dirty="0">
                <a:solidFill>
                  <a:schemeClr val="bg1"/>
                </a:solidFill>
                <a:effectLst/>
                <a:latin typeface="Calibri" panose="020F0502020204030204" pitchFamily="34" charset="0"/>
                <a:cs typeface="Calibri" panose="020F0502020204030204" pitchFamily="34" charset="0"/>
              </a:rPr>
              <a:t>Utilisation de matériaux et/ou d’équipements innovants</a:t>
            </a:r>
          </a:p>
        </p:txBody>
      </p:sp>
      <p:sp>
        <p:nvSpPr>
          <p:cNvPr id="4" name="ZoneTexte 3">
            <a:extLst>
              <a:ext uri="{FF2B5EF4-FFF2-40B4-BE49-F238E27FC236}">
                <a16:creationId xmlns:a16="http://schemas.microsoft.com/office/drawing/2014/main" id="{68418318-09D8-4148-AFA0-0928D404DF6C}"/>
              </a:ext>
            </a:extLst>
          </p:cNvPr>
          <p:cNvSpPr txBox="1"/>
          <p:nvPr/>
        </p:nvSpPr>
        <p:spPr>
          <a:xfrm>
            <a:off x="2688337" y="117257"/>
            <a:ext cx="9145076" cy="923330"/>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Critère n°1 : </a:t>
            </a:r>
            <a:r>
              <a:rPr lang="fr-FR" sz="3200" b="1" dirty="0">
                <a:solidFill>
                  <a:schemeClr val="bg1"/>
                </a:solidFill>
                <a:latin typeface="Calibri" panose="020F0502020204030204" pitchFamily="34" charset="0"/>
                <a:cs typeface="Calibri" panose="020F0502020204030204" pitchFamily="34" charset="0"/>
              </a:rPr>
              <a:t>l’innovation dans le projet</a:t>
            </a:r>
          </a:p>
          <a:p>
            <a:pPr algn="r"/>
            <a:r>
              <a:rPr lang="fr-FR" sz="2200" dirty="0">
                <a:solidFill>
                  <a:schemeClr val="bg1"/>
                </a:solidFill>
                <a:latin typeface="Calibri" panose="020F0502020204030204" pitchFamily="34" charset="0"/>
                <a:cs typeface="Calibri" panose="020F0502020204030204" pitchFamily="34" charset="0"/>
              </a:rPr>
              <a:t>Critère qualitatif – jusqu’à 30 points</a:t>
            </a:r>
          </a:p>
        </p:txBody>
      </p:sp>
    </p:spTree>
    <p:extLst>
      <p:ext uri="{BB962C8B-B14F-4D97-AF65-F5344CB8AC3E}">
        <p14:creationId xmlns:p14="http://schemas.microsoft.com/office/powerpoint/2010/main" val="145558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864178-8EA1-476F-BDCC-FCCA862EBEF3}"/>
              </a:ext>
            </a:extLst>
          </p:cNvPr>
          <p:cNvSpPr>
            <a:spLocks noGrp="1"/>
          </p:cNvSpPr>
          <p:nvPr>
            <p:ph type="body" idx="1"/>
          </p:nvPr>
        </p:nvSpPr>
        <p:spPr>
          <a:xfrm>
            <a:off x="394447" y="1006720"/>
            <a:ext cx="11438965" cy="5537515"/>
          </a:xfrm>
          <a:ln>
            <a:solidFill>
              <a:schemeClr val="tx1">
                <a:lumMod val="50000"/>
              </a:schemeClr>
            </a:solidFill>
          </a:ln>
        </p:spPr>
        <p:txBody>
          <a:bodyPr/>
          <a:lstStyle/>
          <a:p>
            <a:pPr algn="l"/>
            <a:r>
              <a:rPr lang="fr-FR" cap="none" dirty="0">
                <a:solidFill>
                  <a:schemeClr val="bg1"/>
                </a:solidFill>
                <a:effectLst/>
                <a:latin typeface="Calibri" panose="020F0502020204030204" pitchFamily="34" charset="0"/>
                <a:cs typeface="Calibri" panose="020F0502020204030204" pitchFamily="34" charset="0"/>
              </a:rPr>
              <a:t>Modes de mise en œuvre</a:t>
            </a:r>
          </a:p>
          <a:p>
            <a:pPr algn="l"/>
            <a:endParaRPr lang="fr-FR" cap="none" dirty="0">
              <a:solidFill>
                <a:schemeClr val="bg1"/>
              </a:solidFill>
              <a:effectLst/>
              <a:latin typeface="Calibri" panose="020F0502020204030204" pitchFamily="34" charset="0"/>
              <a:cs typeface="Calibri" panose="020F0502020204030204" pitchFamily="34" charset="0"/>
            </a:endParaRPr>
          </a:p>
          <a:p>
            <a:pPr algn="l"/>
            <a:r>
              <a:rPr lang="fr-FR" cap="none" dirty="0">
                <a:solidFill>
                  <a:schemeClr val="bg1"/>
                </a:solidFill>
                <a:effectLst/>
                <a:latin typeface="Calibri" panose="020F0502020204030204" pitchFamily="34" charset="0"/>
                <a:cs typeface="Calibri" panose="020F0502020204030204" pitchFamily="34" charset="0"/>
              </a:rPr>
              <a:t>Organisation du chantier</a:t>
            </a:r>
          </a:p>
          <a:p>
            <a:pPr algn="l"/>
            <a:endParaRPr lang="fr-FR" cap="none" dirty="0">
              <a:solidFill>
                <a:schemeClr val="bg1"/>
              </a:solidFill>
              <a:effectLst/>
              <a:latin typeface="Calibri" panose="020F0502020204030204" pitchFamily="34" charset="0"/>
              <a:cs typeface="Calibri" panose="020F0502020204030204" pitchFamily="34" charset="0"/>
            </a:endParaRPr>
          </a:p>
          <a:p>
            <a:pPr algn="l"/>
            <a:r>
              <a:rPr lang="fr-FR" cap="none" dirty="0">
                <a:solidFill>
                  <a:schemeClr val="bg1"/>
                </a:solidFill>
                <a:effectLst/>
                <a:latin typeface="Calibri" panose="020F0502020204030204" pitchFamily="34" charset="0"/>
                <a:cs typeface="Calibri" panose="020F0502020204030204" pitchFamily="34" charset="0"/>
              </a:rPr>
              <a:t>Modes de commercialisation</a:t>
            </a:r>
          </a:p>
          <a:p>
            <a:pPr algn="l"/>
            <a:endParaRPr lang="fr-FR" cap="none" dirty="0">
              <a:solidFill>
                <a:schemeClr val="bg1"/>
              </a:solidFill>
              <a:effectLst/>
              <a:latin typeface="Calibri" panose="020F0502020204030204" pitchFamily="34" charset="0"/>
              <a:cs typeface="Calibri" panose="020F0502020204030204" pitchFamily="34" charset="0"/>
            </a:endParaRPr>
          </a:p>
          <a:p>
            <a:pPr algn="l"/>
            <a:r>
              <a:rPr lang="fr-FR" cap="none" dirty="0">
                <a:solidFill>
                  <a:schemeClr val="bg1"/>
                </a:solidFill>
                <a:effectLst/>
                <a:latin typeface="Calibri" panose="020F0502020204030204" pitchFamily="34" charset="0"/>
                <a:cs typeface="Calibri" panose="020F0502020204030204" pitchFamily="34" charset="0"/>
              </a:rPr>
              <a:t>Services proposés aux clients</a:t>
            </a:r>
          </a:p>
          <a:p>
            <a:pPr algn="l"/>
            <a:endParaRPr lang="fr-FR" cap="none" dirty="0">
              <a:solidFill>
                <a:schemeClr val="bg1"/>
              </a:solidFill>
              <a:effectLst/>
              <a:latin typeface="Calibri" panose="020F0502020204030204" pitchFamily="34" charset="0"/>
              <a:cs typeface="Calibri" panose="020F0502020204030204" pitchFamily="34" charset="0"/>
            </a:endParaRPr>
          </a:p>
          <a:p>
            <a:pPr algn="l"/>
            <a:r>
              <a:rPr lang="fr-FR" cap="none" dirty="0">
                <a:solidFill>
                  <a:schemeClr val="bg1"/>
                </a:solidFill>
                <a:effectLst/>
                <a:latin typeface="Calibri" panose="020F0502020204030204" pitchFamily="34" charset="0"/>
                <a:cs typeface="Calibri" panose="020F0502020204030204" pitchFamily="34" charset="0"/>
              </a:rPr>
              <a:t>Etc. </a:t>
            </a:r>
          </a:p>
          <a:p>
            <a:pPr algn="l"/>
            <a:endParaRPr lang="fr-FR" cap="none" dirty="0">
              <a:solidFill>
                <a:schemeClr val="bg1"/>
              </a:solidFill>
              <a:effectLst/>
              <a:latin typeface="Calibri" panose="020F0502020204030204" pitchFamily="34" charset="0"/>
              <a:cs typeface="Calibri" panose="020F0502020204030204" pitchFamily="34" charset="0"/>
            </a:endParaRPr>
          </a:p>
          <a:p>
            <a:pPr algn="l"/>
            <a:endParaRPr lang="fr-FR" cap="none" dirty="0">
              <a:solidFill>
                <a:schemeClr val="bg1"/>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68418318-09D8-4148-AFA0-0928D404DF6C}"/>
              </a:ext>
            </a:extLst>
          </p:cNvPr>
          <p:cNvSpPr txBox="1"/>
          <p:nvPr/>
        </p:nvSpPr>
        <p:spPr>
          <a:xfrm>
            <a:off x="2688337" y="83390"/>
            <a:ext cx="9145076" cy="923330"/>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Critère n°1</a:t>
            </a:r>
            <a:r>
              <a:rPr lang="fr-FR" sz="3200" b="1" dirty="0">
                <a:solidFill>
                  <a:schemeClr val="bg1"/>
                </a:solidFill>
                <a:latin typeface="Calibri" panose="020F0502020204030204" pitchFamily="34" charset="0"/>
                <a:cs typeface="Calibri" panose="020F0502020204030204" pitchFamily="34" charset="0"/>
              </a:rPr>
              <a:t> </a:t>
            </a:r>
            <a:r>
              <a:rPr lang="fr-FR" sz="3200" dirty="0">
                <a:solidFill>
                  <a:schemeClr val="bg1"/>
                </a:solidFill>
                <a:latin typeface="Calibri" panose="020F0502020204030204" pitchFamily="34" charset="0"/>
                <a:cs typeface="Calibri" panose="020F0502020204030204" pitchFamily="34" charset="0"/>
              </a:rPr>
              <a:t>: </a:t>
            </a:r>
            <a:r>
              <a:rPr lang="fr-FR" sz="3200" b="1" dirty="0">
                <a:solidFill>
                  <a:schemeClr val="bg1"/>
                </a:solidFill>
                <a:latin typeface="Calibri" panose="020F0502020204030204" pitchFamily="34" charset="0"/>
                <a:cs typeface="Calibri" panose="020F0502020204030204" pitchFamily="34" charset="0"/>
              </a:rPr>
              <a:t>l’innovation dans le projet</a:t>
            </a:r>
          </a:p>
          <a:p>
            <a:pPr algn="r"/>
            <a:r>
              <a:rPr lang="fr-FR" sz="2200" dirty="0">
                <a:solidFill>
                  <a:schemeClr val="bg1"/>
                </a:solidFill>
                <a:latin typeface="Calibri" panose="020F0502020204030204" pitchFamily="34" charset="0"/>
                <a:cs typeface="Calibri" panose="020F0502020204030204" pitchFamily="34" charset="0"/>
              </a:rPr>
              <a:t>Critère qualitatif – jusqu’à 30 points</a:t>
            </a:r>
          </a:p>
        </p:txBody>
      </p:sp>
    </p:spTree>
    <p:extLst>
      <p:ext uri="{BB962C8B-B14F-4D97-AF65-F5344CB8AC3E}">
        <p14:creationId xmlns:p14="http://schemas.microsoft.com/office/powerpoint/2010/main" val="357161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31D2160-1580-E067-CAE6-D055DE1A73FA}"/>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3BDA9FC-0A25-FA48-632A-D88F827E70C7}"/>
              </a:ext>
            </a:extLst>
          </p:cNvPr>
          <p:cNvSpPr>
            <a:spLocks noGrp="1"/>
          </p:cNvSpPr>
          <p:nvPr>
            <p:ph type="body" idx="1"/>
          </p:nvPr>
        </p:nvSpPr>
        <p:spPr>
          <a:xfrm>
            <a:off x="394447" y="1006720"/>
            <a:ext cx="11438965" cy="5537515"/>
          </a:xfrm>
          <a:ln>
            <a:solidFill>
              <a:schemeClr val="tx1">
                <a:lumMod val="50000"/>
              </a:schemeClr>
            </a:solidFill>
          </a:ln>
        </p:spPr>
        <p:txBody>
          <a:bodyPr/>
          <a:lstStyle/>
          <a:p>
            <a:pPr algn="l"/>
            <a:r>
              <a:rPr lang="fr-FR" cap="none" dirty="0">
                <a:solidFill>
                  <a:schemeClr val="bg1"/>
                </a:solidFill>
                <a:effectLst/>
                <a:latin typeface="Calibri" panose="020F0502020204030204" pitchFamily="34" charset="0"/>
                <a:cs typeface="Calibri" panose="020F0502020204030204" pitchFamily="34" charset="0"/>
              </a:rPr>
              <a:t>Modes de mise en œuvre</a:t>
            </a:r>
          </a:p>
          <a:p>
            <a:pPr algn="l"/>
            <a:endParaRPr lang="fr-FR" cap="none" dirty="0">
              <a:solidFill>
                <a:schemeClr val="bg1"/>
              </a:solidFill>
              <a:effectLst/>
              <a:latin typeface="Calibri" panose="020F0502020204030204" pitchFamily="34" charset="0"/>
              <a:cs typeface="Calibri" panose="020F0502020204030204" pitchFamily="34" charset="0"/>
            </a:endParaRPr>
          </a:p>
          <a:p>
            <a:pPr algn="l"/>
            <a:r>
              <a:rPr lang="fr-FR" cap="none" dirty="0">
                <a:solidFill>
                  <a:schemeClr val="bg1"/>
                </a:solidFill>
                <a:effectLst/>
                <a:latin typeface="Calibri" panose="020F0502020204030204" pitchFamily="34" charset="0"/>
                <a:cs typeface="Calibri" panose="020F0502020204030204" pitchFamily="34" charset="0"/>
              </a:rPr>
              <a:t>Organisation du chantier</a:t>
            </a:r>
          </a:p>
          <a:p>
            <a:pPr algn="l"/>
            <a:endParaRPr lang="fr-FR" cap="none" dirty="0">
              <a:solidFill>
                <a:schemeClr val="bg1"/>
              </a:solidFill>
              <a:effectLst/>
              <a:latin typeface="Calibri" panose="020F0502020204030204" pitchFamily="34" charset="0"/>
              <a:cs typeface="Calibri" panose="020F0502020204030204" pitchFamily="34" charset="0"/>
            </a:endParaRPr>
          </a:p>
          <a:p>
            <a:pPr algn="l"/>
            <a:r>
              <a:rPr lang="fr-FR" cap="none" dirty="0">
                <a:solidFill>
                  <a:schemeClr val="bg1"/>
                </a:solidFill>
                <a:effectLst/>
                <a:latin typeface="Calibri" panose="020F0502020204030204" pitchFamily="34" charset="0"/>
                <a:cs typeface="Calibri" panose="020F0502020204030204" pitchFamily="34" charset="0"/>
              </a:rPr>
              <a:t>Modes de commercialisation</a:t>
            </a:r>
          </a:p>
          <a:p>
            <a:pPr algn="l"/>
            <a:endParaRPr lang="fr-FR" cap="none" dirty="0">
              <a:solidFill>
                <a:schemeClr val="bg1"/>
              </a:solidFill>
              <a:effectLst/>
              <a:latin typeface="Calibri" panose="020F0502020204030204" pitchFamily="34" charset="0"/>
              <a:cs typeface="Calibri" panose="020F0502020204030204" pitchFamily="34" charset="0"/>
            </a:endParaRPr>
          </a:p>
          <a:p>
            <a:pPr algn="l"/>
            <a:r>
              <a:rPr lang="fr-FR" cap="none" dirty="0">
                <a:solidFill>
                  <a:schemeClr val="bg1"/>
                </a:solidFill>
                <a:effectLst/>
                <a:latin typeface="Calibri" panose="020F0502020204030204" pitchFamily="34" charset="0"/>
                <a:cs typeface="Calibri" panose="020F0502020204030204" pitchFamily="34" charset="0"/>
              </a:rPr>
              <a:t>Services proposés aux clients</a:t>
            </a:r>
          </a:p>
          <a:p>
            <a:pPr algn="l"/>
            <a:endParaRPr lang="fr-FR" cap="none" dirty="0">
              <a:solidFill>
                <a:schemeClr val="bg1"/>
              </a:solidFill>
              <a:effectLst/>
              <a:latin typeface="Calibri" panose="020F0502020204030204" pitchFamily="34" charset="0"/>
              <a:cs typeface="Calibri" panose="020F0502020204030204" pitchFamily="34" charset="0"/>
            </a:endParaRPr>
          </a:p>
          <a:p>
            <a:pPr algn="l"/>
            <a:r>
              <a:rPr lang="fr-FR" cap="none" dirty="0">
                <a:solidFill>
                  <a:schemeClr val="bg1"/>
                </a:solidFill>
                <a:effectLst/>
                <a:latin typeface="Calibri" panose="020F0502020204030204" pitchFamily="34" charset="0"/>
                <a:cs typeface="Calibri" panose="020F0502020204030204" pitchFamily="34" charset="0"/>
              </a:rPr>
              <a:t>Etc. </a:t>
            </a:r>
          </a:p>
          <a:p>
            <a:pPr algn="l"/>
            <a:endParaRPr lang="fr-FR" cap="none" dirty="0">
              <a:solidFill>
                <a:schemeClr val="bg1"/>
              </a:solidFill>
              <a:effectLst/>
              <a:latin typeface="Calibri" panose="020F0502020204030204" pitchFamily="34" charset="0"/>
              <a:cs typeface="Calibri" panose="020F0502020204030204" pitchFamily="34" charset="0"/>
            </a:endParaRPr>
          </a:p>
          <a:p>
            <a:pPr algn="l"/>
            <a:endParaRPr lang="fr-FR" cap="none" dirty="0">
              <a:solidFill>
                <a:schemeClr val="bg1"/>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A80A01BC-5BB7-0A73-D3F7-31FCB15BE974}"/>
              </a:ext>
            </a:extLst>
          </p:cNvPr>
          <p:cNvSpPr txBox="1"/>
          <p:nvPr/>
        </p:nvSpPr>
        <p:spPr>
          <a:xfrm>
            <a:off x="2688337" y="83390"/>
            <a:ext cx="9145076" cy="923330"/>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Critère n°1</a:t>
            </a:r>
            <a:r>
              <a:rPr lang="fr-FR" sz="3200" b="1" dirty="0">
                <a:solidFill>
                  <a:schemeClr val="bg1"/>
                </a:solidFill>
                <a:latin typeface="Calibri" panose="020F0502020204030204" pitchFamily="34" charset="0"/>
                <a:cs typeface="Calibri" panose="020F0502020204030204" pitchFamily="34" charset="0"/>
              </a:rPr>
              <a:t> </a:t>
            </a:r>
            <a:r>
              <a:rPr lang="fr-FR" sz="3200" dirty="0">
                <a:solidFill>
                  <a:schemeClr val="bg1"/>
                </a:solidFill>
                <a:latin typeface="Calibri" panose="020F0502020204030204" pitchFamily="34" charset="0"/>
                <a:cs typeface="Calibri" panose="020F0502020204030204" pitchFamily="34" charset="0"/>
              </a:rPr>
              <a:t>: </a:t>
            </a:r>
            <a:r>
              <a:rPr lang="fr-FR" sz="3200" b="1" dirty="0">
                <a:solidFill>
                  <a:schemeClr val="bg1"/>
                </a:solidFill>
                <a:latin typeface="Calibri" panose="020F0502020204030204" pitchFamily="34" charset="0"/>
                <a:cs typeface="Calibri" panose="020F0502020204030204" pitchFamily="34" charset="0"/>
              </a:rPr>
              <a:t>l’innovation dans le projet</a:t>
            </a:r>
          </a:p>
          <a:p>
            <a:pPr algn="r"/>
            <a:r>
              <a:rPr lang="fr-FR" sz="2200" dirty="0">
                <a:solidFill>
                  <a:schemeClr val="bg1"/>
                </a:solidFill>
                <a:latin typeface="Calibri" panose="020F0502020204030204" pitchFamily="34" charset="0"/>
                <a:cs typeface="Calibri" panose="020F0502020204030204" pitchFamily="34" charset="0"/>
              </a:rPr>
              <a:t>Critère qualitatif – jusqu’à 30 points</a:t>
            </a:r>
          </a:p>
        </p:txBody>
      </p:sp>
    </p:spTree>
    <p:extLst>
      <p:ext uri="{BB962C8B-B14F-4D97-AF65-F5344CB8AC3E}">
        <p14:creationId xmlns:p14="http://schemas.microsoft.com/office/powerpoint/2010/main" val="63817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864178-8EA1-476F-BDCC-FCCA862EBEF3}"/>
              </a:ext>
            </a:extLst>
          </p:cNvPr>
          <p:cNvSpPr>
            <a:spLocks noGrp="1"/>
          </p:cNvSpPr>
          <p:nvPr>
            <p:ph type="body" idx="1"/>
          </p:nvPr>
        </p:nvSpPr>
        <p:spPr>
          <a:xfrm>
            <a:off x="394448" y="1040587"/>
            <a:ext cx="11438965" cy="5574702"/>
          </a:xfrm>
          <a:ln/>
        </p:spPr>
        <p:style>
          <a:lnRef idx="2">
            <a:schemeClr val="dk1"/>
          </a:lnRef>
          <a:fillRef idx="1">
            <a:schemeClr val="lt1"/>
          </a:fillRef>
          <a:effectRef idx="0">
            <a:schemeClr val="dk1"/>
          </a:effectRef>
          <a:fontRef idx="minor">
            <a:schemeClr val="dk1"/>
          </a:fontRef>
        </p:style>
        <p:txBody>
          <a:bodyPr/>
          <a:lstStyle/>
          <a:p>
            <a:pPr algn="l"/>
            <a:r>
              <a:rPr lang="fr-FR" cap="none" dirty="0">
                <a:solidFill>
                  <a:schemeClr val="bg1"/>
                </a:solidFill>
                <a:effectLst/>
                <a:latin typeface="Calibri" panose="020F0502020204030204" pitchFamily="34" charset="0"/>
                <a:cs typeface="Calibri" panose="020F0502020204030204" pitchFamily="34" charset="0"/>
              </a:rPr>
              <a:t>Tout projet ayant rejoint le </a:t>
            </a:r>
            <a:r>
              <a:rPr lang="fr-FR" b="1" cap="none" dirty="0">
                <a:solidFill>
                  <a:schemeClr val="bg1"/>
                </a:solidFill>
                <a:effectLst/>
                <a:latin typeface="Calibri" panose="020F0502020204030204" pitchFamily="34" charset="0"/>
                <a:cs typeface="Calibri" panose="020F0502020204030204" pitchFamily="34" charset="0"/>
              </a:rPr>
              <a:t>programme qualité globale du GIP </a:t>
            </a:r>
            <a:r>
              <a:rPr lang="fr-FR" cap="none" dirty="0">
                <a:solidFill>
                  <a:schemeClr val="bg1"/>
                </a:solidFill>
                <a:effectLst/>
                <a:latin typeface="Calibri" panose="020F0502020204030204" pitchFamily="34" charset="0"/>
                <a:cs typeface="Calibri" panose="020F0502020204030204" pitchFamily="34" charset="0"/>
              </a:rPr>
              <a:t>bénéficiera de 20 points.</a:t>
            </a:r>
          </a:p>
          <a:p>
            <a:pPr algn="l"/>
            <a:endParaRPr lang="fr-FR" cap="none" dirty="0">
              <a:solidFill>
                <a:schemeClr val="bg1"/>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68418318-09D8-4148-AFA0-0928D404DF6C}"/>
              </a:ext>
            </a:extLst>
          </p:cNvPr>
          <p:cNvSpPr txBox="1"/>
          <p:nvPr/>
        </p:nvSpPr>
        <p:spPr>
          <a:xfrm>
            <a:off x="2688337" y="117257"/>
            <a:ext cx="9145076" cy="923330"/>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Critère n°2 : </a:t>
            </a:r>
            <a:r>
              <a:rPr lang="fr-FR" sz="3200" b="1" dirty="0">
                <a:solidFill>
                  <a:schemeClr val="bg1"/>
                </a:solidFill>
                <a:latin typeface="Calibri" panose="020F0502020204030204" pitchFamily="34" charset="0"/>
                <a:cs typeface="Calibri" panose="020F0502020204030204" pitchFamily="34" charset="0"/>
              </a:rPr>
              <a:t>La qualité dans le projet</a:t>
            </a:r>
          </a:p>
          <a:p>
            <a:pPr algn="r"/>
            <a:r>
              <a:rPr lang="fr-FR" sz="2200" dirty="0">
                <a:solidFill>
                  <a:schemeClr val="bg1"/>
                </a:solidFill>
                <a:latin typeface="Calibri" panose="020F0502020204030204" pitchFamily="34" charset="0"/>
                <a:cs typeface="Calibri" panose="020F0502020204030204" pitchFamily="34" charset="0"/>
              </a:rPr>
              <a:t>Critère qualitatif – jusqu’à 20 points</a:t>
            </a:r>
          </a:p>
        </p:txBody>
      </p:sp>
    </p:spTree>
    <p:extLst>
      <p:ext uri="{BB962C8B-B14F-4D97-AF65-F5344CB8AC3E}">
        <p14:creationId xmlns:p14="http://schemas.microsoft.com/office/powerpoint/2010/main" val="1423934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864178-8EA1-476F-BDCC-FCCA862EBEF3}"/>
              </a:ext>
            </a:extLst>
          </p:cNvPr>
          <p:cNvSpPr>
            <a:spLocks noGrp="1"/>
          </p:cNvSpPr>
          <p:nvPr>
            <p:ph type="body" idx="1"/>
          </p:nvPr>
        </p:nvSpPr>
        <p:spPr>
          <a:xfrm>
            <a:off x="394447" y="1557867"/>
            <a:ext cx="11438965" cy="4041422"/>
          </a:xfrm>
          <a:ln>
            <a:solidFill>
              <a:schemeClr val="tx1">
                <a:lumMod val="50000"/>
              </a:schemeClr>
            </a:solidFill>
          </a:ln>
        </p:spPr>
        <p:txBody>
          <a:bodyPr>
            <a:normAutofit/>
          </a:bodyPr>
          <a:lstStyle/>
          <a:p>
            <a:pPr algn="just">
              <a:spcBef>
                <a:spcPts val="0"/>
              </a:spcBef>
              <a:spcAft>
                <a:spcPts val="1800"/>
              </a:spcAft>
            </a:pPr>
            <a:r>
              <a:rPr lang="fr-FR" sz="2800" cap="none" dirty="0">
                <a:solidFill>
                  <a:sysClr val="windowText" lastClr="000000"/>
                </a:solidFill>
                <a:effectLst/>
                <a:latin typeface="Calibri" panose="020F0502020204030204" pitchFamily="34" charset="0"/>
                <a:cs typeface="Calibri" panose="020F0502020204030204" pitchFamily="34" charset="0"/>
              </a:rPr>
              <a:t>Un coefficient multiplicateur est attribué à la note globale en fonction du nombre d’industriels du GIP retenus pour la fourniture de matériaux, équipements et solutions dans le projet :</a:t>
            </a:r>
          </a:p>
          <a:p>
            <a:pPr marL="342900" indent="-342900" algn="just">
              <a:buClr>
                <a:schemeClr val="bg1"/>
              </a:buClr>
              <a:buFont typeface="Wingdings" panose="05000000000000000000" pitchFamily="2" charset="2"/>
              <a:buChar char="§"/>
            </a:pPr>
            <a:r>
              <a:rPr lang="fr-FR" sz="2800" cap="none" dirty="0">
                <a:solidFill>
                  <a:sysClr val="windowText" lastClr="000000"/>
                </a:solidFill>
                <a:effectLst/>
                <a:latin typeface="Calibri" panose="020F0502020204030204" pitchFamily="34" charset="0"/>
                <a:cs typeface="Calibri" panose="020F0502020204030204" pitchFamily="34" charset="0"/>
              </a:rPr>
              <a:t>Aucun industriel du GIP : x 0,5</a:t>
            </a:r>
          </a:p>
          <a:p>
            <a:pPr marL="342900" indent="-342900" algn="just">
              <a:buClr>
                <a:schemeClr val="bg1"/>
              </a:buClr>
              <a:buFont typeface="Wingdings" panose="05000000000000000000" pitchFamily="2" charset="2"/>
              <a:buChar char="§"/>
            </a:pPr>
            <a:r>
              <a:rPr lang="fr-FR" sz="2800" cap="none" dirty="0">
                <a:solidFill>
                  <a:sysClr val="windowText" lastClr="000000"/>
                </a:solidFill>
                <a:effectLst/>
                <a:latin typeface="Calibri" panose="020F0502020204030204" pitchFamily="34" charset="0"/>
                <a:cs typeface="Calibri" panose="020F0502020204030204" pitchFamily="34" charset="0"/>
              </a:rPr>
              <a:t>De 1 à 4 industriels du GIP : x 0,8</a:t>
            </a:r>
          </a:p>
          <a:p>
            <a:pPr marL="342900" indent="-342900" algn="just">
              <a:buClr>
                <a:schemeClr val="bg1"/>
              </a:buClr>
              <a:buFont typeface="Wingdings" panose="05000000000000000000" pitchFamily="2" charset="2"/>
              <a:buChar char="§"/>
            </a:pPr>
            <a:r>
              <a:rPr lang="fr-FR" sz="2800" cap="none" dirty="0">
                <a:solidFill>
                  <a:sysClr val="windowText" lastClr="000000"/>
                </a:solidFill>
                <a:effectLst/>
                <a:latin typeface="Calibri" panose="020F0502020204030204" pitchFamily="34" charset="0"/>
                <a:cs typeface="Calibri" panose="020F0502020204030204" pitchFamily="34" charset="0"/>
              </a:rPr>
              <a:t>5 ou 6 industriels du GIP : x 1,5</a:t>
            </a:r>
          </a:p>
          <a:p>
            <a:pPr marL="342900" indent="-342900" algn="just">
              <a:buClr>
                <a:schemeClr val="bg1"/>
              </a:buClr>
              <a:buFont typeface="Wingdings" panose="05000000000000000000" pitchFamily="2" charset="2"/>
              <a:buChar char="§"/>
            </a:pPr>
            <a:r>
              <a:rPr lang="fr-FR" sz="2800" cap="none" dirty="0">
                <a:solidFill>
                  <a:sysClr val="windowText" lastClr="000000"/>
                </a:solidFill>
                <a:effectLst/>
                <a:latin typeface="Calibri" panose="020F0502020204030204" pitchFamily="34" charset="0"/>
                <a:cs typeface="Calibri" panose="020F0502020204030204" pitchFamily="34" charset="0"/>
              </a:rPr>
              <a:t>À partir de 7 industriels du GIP : x 2</a:t>
            </a:r>
          </a:p>
        </p:txBody>
      </p:sp>
      <p:sp>
        <p:nvSpPr>
          <p:cNvPr id="4" name="ZoneTexte 3">
            <a:extLst>
              <a:ext uri="{FF2B5EF4-FFF2-40B4-BE49-F238E27FC236}">
                <a16:creationId xmlns:a16="http://schemas.microsoft.com/office/drawing/2014/main" id="{68418318-09D8-4148-AFA0-0928D404DF6C}"/>
              </a:ext>
            </a:extLst>
          </p:cNvPr>
          <p:cNvSpPr txBox="1"/>
          <p:nvPr/>
        </p:nvSpPr>
        <p:spPr>
          <a:xfrm>
            <a:off x="2688337" y="139835"/>
            <a:ext cx="9145076" cy="923330"/>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Critère n°3 : </a:t>
            </a:r>
            <a:r>
              <a:rPr lang="fr-FR" sz="3200" b="1" dirty="0">
                <a:solidFill>
                  <a:schemeClr val="bg1"/>
                </a:solidFill>
                <a:latin typeface="Calibri" panose="020F0502020204030204" pitchFamily="34" charset="0"/>
                <a:cs typeface="Calibri" panose="020F0502020204030204" pitchFamily="34" charset="0"/>
              </a:rPr>
              <a:t>Le nombre d’industriels du GIP</a:t>
            </a:r>
          </a:p>
          <a:p>
            <a:pPr algn="r"/>
            <a:r>
              <a:rPr lang="fr-FR" sz="2200" dirty="0">
                <a:solidFill>
                  <a:schemeClr val="bg1"/>
                </a:solidFill>
                <a:latin typeface="Calibri" panose="020F0502020204030204" pitchFamily="34" charset="0"/>
                <a:cs typeface="Calibri" panose="020F0502020204030204" pitchFamily="34" charset="0"/>
              </a:rPr>
              <a:t>Critère quantitatif – bonus</a:t>
            </a:r>
          </a:p>
        </p:txBody>
      </p:sp>
    </p:spTree>
    <p:extLst>
      <p:ext uri="{BB962C8B-B14F-4D97-AF65-F5344CB8AC3E}">
        <p14:creationId xmlns:p14="http://schemas.microsoft.com/office/powerpoint/2010/main" val="2290650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4E442C0-2B3D-861E-8617-43BA93D15373}"/>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44A02DE-1D49-0169-E683-D14AA43AED85}"/>
              </a:ext>
            </a:extLst>
          </p:cNvPr>
          <p:cNvSpPr>
            <a:spLocks noGrp="1"/>
          </p:cNvSpPr>
          <p:nvPr>
            <p:ph type="body" idx="1"/>
          </p:nvPr>
        </p:nvSpPr>
        <p:spPr>
          <a:xfrm>
            <a:off x="394447" y="1063165"/>
            <a:ext cx="11438965" cy="5481070"/>
          </a:xfrm>
          <a:ln>
            <a:solidFill>
              <a:schemeClr val="tx1">
                <a:lumMod val="50000"/>
              </a:schemeClr>
            </a:solidFill>
          </a:ln>
        </p:spPr>
        <p:txBody>
          <a:bodyPr/>
          <a:lstStyle/>
          <a:p>
            <a:pPr algn="just"/>
            <a:endParaRPr lang="fr-FR" cap="none" dirty="0">
              <a:solidFill>
                <a:sysClr val="windowText" lastClr="000000"/>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015DD19F-AFB3-710B-DC86-A3AEB70D25CD}"/>
              </a:ext>
            </a:extLst>
          </p:cNvPr>
          <p:cNvSpPr txBox="1"/>
          <p:nvPr/>
        </p:nvSpPr>
        <p:spPr>
          <a:xfrm>
            <a:off x="2688337" y="139835"/>
            <a:ext cx="9145076" cy="923330"/>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Critère n°3 : </a:t>
            </a:r>
            <a:r>
              <a:rPr lang="fr-FR" sz="3200" b="1" dirty="0">
                <a:solidFill>
                  <a:schemeClr val="bg1"/>
                </a:solidFill>
                <a:latin typeface="Calibri" panose="020F0502020204030204" pitchFamily="34" charset="0"/>
                <a:cs typeface="Calibri" panose="020F0502020204030204" pitchFamily="34" charset="0"/>
              </a:rPr>
              <a:t>Le nombre d’industriels du GIP</a:t>
            </a:r>
          </a:p>
          <a:p>
            <a:pPr algn="r"/>
            <a:r>
              <a:rPr lang="fr-FR" sz="2200" dirty="0">
                <a:solidFill>
                  <a:schemeClr val="bg1"/>
                </a:solidFill>
                <a:latin typeface="Calibri" panose="020F0502020204030204" pitchFamily="34" charset="0"/>
                <a:cs typeface="Calibri" panose="020F0502020204030204" pitchFamily="34" charset="0"/>
              </a:rPr>
              <a:t>Critère quantitatif – bonus</a:t>
            </a:r>
          </a:p>
        </p:txBody>
      </p:sp>
    </p:spTree>
    <p:extLst>
      <p:ext uri="{BB962C8B-B14F-4D97-AF65-F5344CB8AC3E}">
        <p14:creationId xmlns:p14="http://schemas.microsoft.com/office/powerpoint/2010/main" val="2640807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864178-8EA1-476F-BDCC-FCCA862EBEF3}"/>
              </a:ext>
            </a:extLst>
          </p:cNvPr>
          <p:cNvSpPr>
            <a:spLocks noGrp="1"/>
          </p:cNvSpPr>
          <p:nvPr>
            <p:ph type="body" idx="1"/>
          </p:nvPr>
        </p:nvSpPr>
        <p:spPr>
          <a:xfrm>
            <a:off x="394448" y="1311523"/>
            <a:ext cx="11438965" cy="5308822"/>
          </a:xfrm>
          <a:ln/>
        </p:spPr>
        <p:style>
          <a:lnRef idx="2">
            <a:schemeClr val="dk1"/>
          </a:lnRef>
          <a:fillRef idx="1">
            <a:schemeClr val="lt1"/>
          </a:fillRef>
          <a:effectRef idx="0">
            <a:schemeClr val="dk1"/>
          </a:effectRef>
          <a:fontRef idx="minor">
            <a:schemeClr val="dk1"/>
          </a:fontRef>
        </p:style>
        <p:txBody>
          <a:bodyPr>
            <a:normAutofit/>
          </a:bodyPr>
          <a:lstStyle/>
          <a:p>
            <a:pPr algn="just"/>
            <a:endParaRPr lang="fr-FR" cap="none" dirty="0">
              <a:solidFill>
                <a:schemeClr val="bg1"/>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68418318-09D8-4148-AFA0-0928D404DF6C}"/>
              </a:ext>
            </a:extLst>
          </p:cNvPr>
          <p:cNvSpPr txBox="1"/>
          <p:nvPr/>
        </p:nvSpPr>
        <p:spPr>
          <a:xfrm>
            <a:off x="2688337" y="151124"/>
            <a:ext cx="9145076" cy="923330"/>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Critère n°3 : </a:t>
            </a:r>
            <a:r>
              <a:rPr lang="fr-FR" sz="3200" b="1" dirty="0">
                <a:solidFill>
                  <a:schemeClr val="bg1"/>
                </a:solidFill>
                <a:latin typeface="Calibri" panose="020F0502020204030204" pitchFamily="34" charset="0"/>
                <a:cs typeface="Calibri" panose="020F0502020204030204" pitchFamily="34" charset="0"/>
              </a:rPr>
              <a:t>Le nombre d’industriels du GIP</a:t>
            </a:r>
          </a:p>
          <a:p>
            <a:pPr algn="r"/>
            <a:r>
              <a:rPr lang="fr-FR" sz="2200" dirty="0">
                <a:solidFill>
                  <a:schemeClr val="bg1"/>
                </a:solidFill>
                <a:latin typeface="Calibri" panose="020F0502020204030204" pitchFamily="34" charset="0"/>
                <a:cs typeface="Calibri" panose="020F0502020204030204" pitchFamily="34" charset="0"/>
              </a:rPr>
              <a:t>Critère quantitatif – bonus</a:t>
            </a:r>
          </a:p>
        </p:txBody>
      </p:sp>
    </p:spTree>
    <p:extLst>
      <p:ext uri="{BB962C8B-B14F-4D97-AF65-F5344CB8AC3E}">
        <p14:creationId xmlns:p14="http://schemas.microsoft.com/office/powerpoint/2010/main" val="189439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Espace réservé du texte 2">
            <a:extLst>
              <a:ext uri="{FF2B5EF4-FFF2-40B4-BE49-F238E27FC236}">
                <a16:creationId xmlns:a16="http://schemas.microsoft.com/office/drawing/2014/main" id="{AAA687B7-7643-4A7E-ABDE-FE308969781D}"/>
              </a:ext>
            </a:extLst>
          </p:cNvPr>
          <p:cNvSpPr>
            <a:spLocks noGrp="1"/>
          </p:cNvSpPr>
          <p:nvPr>
            <p:ph type="ctrTitle"/>
          </p:nvPr>
        </p:nvSpPr>
        <p:spPr>
          <a:xfrm>
            <a:off x="1485662" y="1209040"/>
            <a:ext cx="8675687" cy="4202931"/>
          </a:xfrm>
        </p:spPr>
        <p:txBody>
          <a:bodyPr>
            <a:normAutofit fontScale="90000"/>
          </a:bodyPr>
          <a:lstStyle/>
          <a:p>
            <a:pPr algn="l">
              <a:spcAft>
                <a:spcPts val="600"/>
              </a:spcAft>
            </a:pPr>
            <a:r>
              <a:rPr lang="fr-FR" sz="4000" cap="none" dirty="0">
                <a:solidFill>
                  <a:schemeClr val="bg1"/>
                </a:solidFill>
                <a:effectLst/>
                <a:latin typeface="Calibri" panose="020F0502020204030204" pitchFamily="34" charset="0"/>
                <a:cs typeface="Calibri" panose="020F0502020204030204" pitchFamily="34" charset="0"/>
              </a:rPr>
              <a:t>Ce  document est destiné aux membres du jury de votre chambre régionale.</a:t>
            </a:r>
            <a:br>
              <a:rPr lang="fr-FR" sz="4000" cap="none" dirty="0">
                <a:solidFill>
                  <a:schemeClr val="bg1"/>
                </a:solidFill>
                <a:effectLst/>
                <a:latin typeface="Calibri" panose="020F0502020204030204" pitchFamily="34" charset="0"/>
                <a:cs typeface="Calibri" panose="020F0502020204030204" pitchFamily="34" charset="0"/>
              </a:rPr>
            </a:br>
            <a:br>
              <a:rPr lang="fr-FR" sz="2400" cap="none" dirty="0">
                <a:solidFill>
                  <a:schemeClr val="bg1"/>
                </a:solidFill>
                <a:effectLst/>
                <a:latin typeface="Calibri" panose="020F0502020204030204" pitchFamily="34" charset="0"/>
                <a:cs typeface="Calibri" panose="020F0502020204030204" pitchFamily="34" charset="0"/>
              </a:rPr>
            </a:br>
            <a:br>
              <a:rPr lang="fr-FR" sz="2400" cap="none" dirty="0">
                <a:solidFill>
                  <a:schemeClr val="bg1"/>
                </a:solidFill>
                <a:effectLst/>
                <a:latin typeface="Calibri" panose="020F0502020204030204" pitchFamily="34" charset="0"/>
                <a:cs typeface="Calibri" panose="020F0502020204030204" pitchFamily="34" charset="0"/>
              </a:rPr>
            </a:br>
            <a:br>
              <a:rPr lang="fr-FR" sz="2400" cap="none" dirty="0">
                <a:solidFill>
                  <a:schemeClr val="bg1"/>
                </a:solidFill>
                <a:effectLst/>
                <a:latin typeface="Calibri" panose="020F0502020204030204" pitchFamily="34" charset="0"/>
                <a:cs typeface="Calibri" panose="020F0502020204030204" pitchFamily="34" charset="0"/>
              </a:rPr>
            </a:br>
            <a:r>
              <a:rPr lang="fr-FR" sz="4000" cap="none" dirty="0">
                <a:solidFill>
                  <a:schemeClr val="bg1"/>
                </a:solidFill>
                <a:effectLst/>
                <a:latin typeface="Calibri" panose="020F0502020204030204" pitchFamily="34" charset="0"/>
                <a:cs typeface="Calibri" panose="020F0502020204030204" pitchFamily="34" charset="0"/>
              </a:rPr>
              <a:t>Les visuels à insérer pourront être utilisés pour des publications print / web.</a:t>
            </a:r>
            <a:br>
              <a:rPr lang="fr-FR" sz="4000" cap="none" dirty="0">
                <a:solidFill>
                  <a:schemeClr val="bg1"/>
                </a:solidFill>
                <a:effectLst/>
                <a:latin typeface="Calibri" panose="020F0502020204030204" pitchFamily="34" charset="0"/>
                <a:cs typeface="Calibri" panose="020F0502020204030204" pitchFamily="34" charset="0"/>
              </a:rPr>
            </a:br>
            <a:r>
              <a:rPr lang="fr-FR" sz="1800" i="1" cap="none" dirty="0">
                <a:solidFill>
                  <a:schemeClr val="bg1"/>
                </a:solidFill>
                <a:effectLst/>
                <a:latin typeface="Calibri" panose="020F0502020204030204" pitchFamily="34" charset="0"/>
                <a:cs typeface="Calibri" panose="020F0502020204030204" pitchFamily="34" charset="0"/>
              </a:rPr>
              <a:t>Article 6 - Règlement du concours – Droits d’exposition et de publication</a:t>
            </a:r>
            <a:br>
              <a:rPr lang="fr-FR" sz="1300" i="1" cap="none" dirty="0">
                <a:solidFill>
                  <a:schemeClr val="bg1"/>
                </a:solidFill>
                <a:effectLst/>
                <a:latin typeface="Calibri" panose="020F0502020204030204" pitchFamily="34" charset="0"/>
                <a:cs typeface="Calibri" panose="020F0502020204030204" pitchFamily="34" charset="0"/>
              </a:rPr>
            </a:br>
            <a:br>
              <a:rPr lang="fr-FR" sz="1300" i="1" cap="none" dirty="0">
                <a:solidFill>
                  <a:schemeClr val="tx1">
                    <a:lumMod val="50000"/>
                  </a:schemeClr>
                </a:solidFill>
                <a:effectLst/>
                <a:latin typeface="Calibri" panose="020F0502020204030204" pitchFamily="34" charset="0"/>
                <a:cs typeface="Calibri" panose="020F0502020204030204" pitchFamily="34" charset="0"/>
              </a:rPr>
            </a:br>
            <a:endParaRPr lang="fr-FR" sz="2400" cap="none"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9267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D7D0E6-BDF1-4CFF-A798-14E61AFE24F2}"/>
              </a:ext>
            </a:extLst>
          </p:cNvPr>
          <p:cNvSpPr>
            <a:spLocks noGrp="1"/>
          </p:cNvSpPr>
          <p:nvPr>
            <p:ph idx="1"/>
          </p:nvPr>
        </p:nvSpPr>
        <p:spPr>
          <a:xfrm>
            <a:off x="1141413" y="954157"/>
            <a:ext cx="9905998" cy="5393634"/>
          </a:xfrm>
          <a:ln>
            <a:solidFill>
              <a:schemeClr val="tx1">
                <a:lumMod val="50000"/>
              </a:schemeClr>
            </a:solidFill>
          </a:ln>
        </p:spPr>
        <p:txBody>
          <a:bodyPr/>
          <a:lstStyle/>
          <a:p>
            <a:pPr marL="0" indent="0">
              <a:buNone/>
            </a:pPr>
            <a:endParaRPr lang="fr-FR" cap="none" dirty="0">
              <a:solidFill>
                <a:schemeClr val="bg1"/>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0BF4AFA9-E690-44B0-BC5F-1DF5EEBF8DF3}"/>
              </a:ext>
            </a:extLst>
          </p:cNvPr>
          <p:cNvSpPr txBox="1"/>
          <p:nvPr/>
        </p:nvSpPr>
        <p:spPr>
          <a:xfrm>
            <a:off x="4200044" y="217820"/>
            <a:ext cx="6847367" cy="584775"/>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Perspective n°1 du projet</a:t>
            </a:r>
          </a:p>
        </p:txBody>
      </p:sp>
    </p:spTree>
    <p:extLst>
      <p:ext uri="{BB962C8B-B14F-4D97-AF65-F5344CB8AC3E}">
        <p14:creationId xmlns:p14="http://schemas.microsoft.com/office/powerpoint/2010/main" val="361390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61B9C88-9E2D-514A-65CF-13353FB304F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4BE6F18-38F6-023C-1542-F7156393943F}"/>
              </a:ext>
            </a:extLst>
          </p:cNvPr>
          <p:cNvSpPr>
            <a:spLocks noGrp="1"/>
          </p:cNvSpPr>
          <p:nvPr>
            <p:ph idx="1"/>
          </p:nvPr>
        </p:nvSpPr>
        <p:spPr>
          <a:xfrm>
            <a:off x="1141413" y="954157"/>
            <a:ext cx="9905998" cy="5393634"/>
          </a:xfrm>
          <a:ln>
            <a:solidFill>
              <a:schemeClr val="tx1">
                <a:lumMod val="50000"/>
              </a:schemeClr>
            </a:solidFill>
          </a:ln>
        </p:spPr>
        <p:txBody>
          <a:bodyPr/>
          <a:lstStyle/>
          <a:p>
            <a:pPr marL="0" indent="0">
              <a:buNone/>
            </a:pPr>
            <a:endParaRPr lang="fr-FR" cap="none" dirty="0">
              <a:solidFill>
                <a:schemeClr val="bg1"/>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27CFC089-3654-7D6A-6AF2-2CF5F60EED79}"/>
              </a:ext>
            </a:extLst>
          </p:cNvPr>
          <p:cNvSpPr txBox="1"/>
          <p:nvPr/>
        </p:nvSpPr>
        <p:spPr>
          <a:xfrm>
            <a:off x="4200044" y="217820"/>
            <a:ext cx="6847367" cy="584775"/>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Perspective n°2 du projet</a:t>
            </a:r>
          </a:p>
        </p:txBody>
      </p:sp>
    </p:spTree>
    <p:extLst>
      <p:ext uri="{BB962C8B-B14F-4D97-AF65-F5344CB8AC3E}">
        <p14:creationId xmlns:p14="http://schemas.microsoft.com/office/powerpoint/2010/main" val="162994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A9AD11F-06D0-06A9-7F70-BF7140857A93}"/>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EF3C93-A5AD-E6F5-C144-A234CBD7B76C}"/>
              </a:ext>
            </a:extLst>
          </p:cNvPr>
          <p:cNvSpPr>
            <a:spLocks noGrp="1"/>
          </p:cNvSpPr>
          <p:nvPr>
            <p:ph idx="1"/>
          </p:nvPr>
        </p:nvSpPr>
        <p:spPr>
          <a:xfrm>
            <a:off x="1141413" y="954157"/>
            <a:ext cx="9905998" cy="5393634"/>
          </a:xfrm>
          <a:ln>
            <a:solidFill>
              <a:schemeClr val="tx1">
                <a:lumMod val="50000"/>
              </a:schemeClr>
            </a:solidFill>
          </a:ln>
        </p:spPr>
        <p:txBody>
          <a:bodyPr/>
          <a:lstStyle/>
          <a:p>
            <a:pPr marL="0" indent="0">
              <a:buNone/>
            </a:pPr>
            <a:endParaRPr lang="fr-FR" cap="none" dirty="0">
              <a:solidFill>
                <a:schemeClr val="bg1"/>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6E6FA9E3-BC92-9D88-1191-AAB4342AF243}"/>
              </a:ext>
            </a:extLst>
          </p:cNvPr>
          <p:cNvSpPr txBox="1"/>
          <p:nvPr/>
        </p:nvSpPr>
        <p:spPr>
          <a:xfrm>
            <a:off x="4200044" y="217820"/>
            <a:ext cx="6847367" cy="584775"/>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Perspective n°3 du projet</a:t>
            </a:r>
          </a:p>
        </p:txBody>
      </p:sp>
    </p:spTree>
    <p:extLst>
      <p:ext uri="{BB962C8B-B14F-4D97-AF65-F5344CB8AC3E}">
        <p14:creationId xmlns:p14="http://schemas.microsoft.com/office/powerpoint/2010/main" val="192162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728F13F-A0B1-4FF9-271E-C38F7CBB17D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A0E777-D0A3-A2CD-BE82-C6DA8E4A7FA5}"/>
              </a:ext>
            </a:extLst>
          </p:cNvPr>
          <p:cNvSpPr>
            <a:spLocks noGrp="1"/>
          </p:cNvSpPr>
          <p:nvPr>
            <p:ph idx="1"/>
          </p:nvPr>
        </p:nvSpPr>
        <p:spPr>
          <a:xfrm>
            <a:off x="1141413" y="954157"/>
            <a:ext cx="9905998" cy="5393634"/>
          </a:xfrm>
          <a:ln>
            <a:solidFill>
              <a:schemeClr val="tx1">
                <a:lumMod val="50000"/>
              </a:schemeClr>
            </a:solidFill>
          </a:ln>
        </p:spPr>
        <p:txBody>
          <a:bodyPr/>
          <a:lstStyle/>
          <a:p>
            <a:pPr marL="0" indent="0">
              <a:buNone/>
            </a:pPr>
            <a:endParaRPr lang="fr-FR" cap="none" dirty="0">
              <a:solidFill>
                <a:schemeClr val="bg1"/>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981CDCE2-A3D3-0D3E-A5BD-48C8A84FD7DC}"/>
              </a:ext>
            </a:extLst>
          </p:cNvPr>
          <p:cNvSpPr txBox="1"/>
          <p:nvPr/>
        </p:nvSpPr>
        <p:spPr>
          <a:xfrm>
            <a:off x="6310489" y="217820"/>
            <a:ext cx="4736922" cy="584775"/>
          </a:xfrm>
          <a:prstGeom prst="rect">
            <a:avLst/>
          </a:prstGeom>
          <a:noFill/>
        </p:spPr>
        <p:txBody>
          <a:bodyPr wrap="square" rtlCol="0">
            <a:spAutoFit/>
          </a:bodyPr>
          <a:lstStyle/>
          <a:p>
            <a:pPr algn="r"/>
            <a:r>
              <a:rPr lang="fr-FR" sz="3200" dirty="0">
                <a:solidFill>
                  <a:schemeClr val="bg1"/>
                </a:solidFill>
                <a:latin typeface="Calibri" panose="020F0502020204030204" pitchFamily="34" charset="0"/>
                <a:cs typeface="Calibri" panose="020F0502020204030204" pitchFamily="34" charset="0"/>
              </a:rPr>
              <a:t>Plan de masse du projet</a:t>
            </a:r>
          </a:p>
        </p:txBody>
      </p:sp>
    </p:spTree>
    <p:extLst>
      <p:ext uri="{BB962C8B-B14F-4D97-AF65-F5344CB8AC3E}">
        <p14:creationId xmlns:p14="http://schemas.microsoft.com/office/powerpoint/2010/main" val="193869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702EF861-CB7A-4AAE-8481-F63B520111C2}"/>
              </a:ext>
            </a:extLst>
          </p:cNvPr>
          <p:cNvGraphicFramePr>
            <a:graphicFrameLocks noGrp="1"/>
          </p:cNvGraphicFramePr>
          <p:nvPr>
            <p:extLst>
              <p:ext uri="{D42A27DB-BD31-4B8C-83A1-F6EECF244321}">
                <p14:modId xmlns:p14="http://schemas.microsoft.com/office/powerpoint/2010/main" val="2344847373"/>
              </p:ext>
            </p:extLst>
          </p:nvPr>
        </p:nvGraphicFramePr>
        <p:xfrm>
          <a:off x="609600" y="192236"/>
          <a:ext cx="11098306" cy="6537395"/>
        </p:xfrm>
        <a:graphic>
          <a:graphicData uri="http://schemas.openxmlformats.org/drawingml/2006/table">
            <a:tbl>
              <a:tblPr firstRow="1" bandRow="1">
                <a:tableStyleId>{5C22544A-7EE6-4342-B048-85BDC9FD1C3A}</a:tableStyleId>
              </a:tblPr>
              <a:tblGrid>
                <a:gridCol w="10176167">
                  <a:extLst>
                    <a:ext uri="{9D8B030D-6E8A-4147-A177-3AD203B41FA5}">
                      <a16:colId xmlns:a16="http://schemas.microsoft.com/office/drawing/2014/main" val="3029648480"/>
                    </a:ext>
                  </a:extLst>
                </a:gridCol>
                <a:gridCol w="922139">
                  <a:extLst>
                    <a:ext uri="{9D8B030D-6E8A-4147-A177-3AD203B41FA5}">
                      <a16:colId xmlns:a16="http://schemas.microsoft.com/office/drawing/2014/main" val="2211248499"/>
                    </a:ext>
                  </a:extLst>
                </a:gridCol>
              </a:tblGrid>
              <a:tr h="653263">
                <a:tc gridSpan="2">
                  <a:txBody>
                    <a:bodyPr/>
                    <a:lstStyle/>
                    <a:p>
                      <a:pPr algn="ctr">
                        <a:lnSpc>
                          <a:spcPct val="150000"/>
                        </a:lnSpc>
                      </a:pPr>
                      <a:r>
                        <a:rPr lang="fr-FR" sz="3600" dirty="0">
                          <a:solidFill>
                            <a:schemeClr val="tx1"/>
                          </a:solidFill>
                        </a:rPr>
                        <a:t>JE POSTULE À LA PYRAMIDE D’ARGENT</a:t>
                      </a:r>
                    </a:p>
                  </a:txBody>
                  <a:tcPr>
                    <a:solidFill>
                      <a:schemeClr val="tx1">
                        <a:lumMod val="50000"/>
                      </a:schemeClr>
                    </a:solidFill>
                  </a:tcPr>
                </a:tc>
                <a:tc hMerge="1">
                  <a:txBody>
                    <a:bodyPr/>
                    <a:lstStyle/>
                    <a:p>
                      <a:endParaRPr lang="fr-FR"/>
                    </a:p>
                  </a:txBody>
                  <a:tcPr/>
                </a:tc>
                <a:extLst>
                  <a:ext uri="{0D108BD9-81ED-4DB2-BD59-A6C34878D82A}">
                    <a16:rowId xmlns:a16="http://schemas.microsoft.com/office/drawing/2014/main" val="4198885533"/>
                  </a:ext>
                </a:extLst>
              </a:tr>
              <a:tr h="716130">
                <a:tc>
                  <a:txBody>
                    <a:bodyPr/>
                    <a:lstStyle/>
                    <a:p>
                      <a:pPr marL="180340" algn="l">
                        <a:lnSpc>
                          <a:spcPct val="150000"/>
                        </a:lnSpc>
                        <a:spcBef>
                          <a:spcPts val="300"/>
                        </a:spcBef>
                        <a:spcAft>
                          <a:spcPts val="0"/>
                        </a:spcAft>
                      </a:pP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 –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Pyramide FPI </a:t>
                      </a: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grand prix régional</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(CAISSE D’ÉPARGNE) </a:t>
                      </a:r>
                      <a:endPar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50000"/>
                        </a:lnSpc>
                      </a:pPr>
                      <a:endParaRPr lang="fr-FR" sz="2800" b="1" dirty="0">
                        <a:solidFill>
                          <a:srgbClr val="C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14436794"/>
                  </a:ext>
                </a:extLst>
              </a:tr>
              <a:tr h="716130">
                <a:tc>
                  <a:txBody>
                    <a:bodyPr/>
                    <a:lstStyle/>
                    <a:p>
                      <a:pPr marL="180340" algn="l">
                        <a:lnSpc>
                          <a:spcPct val="150000"/>
                        </a:lnSpc>
                        <a:spcBef>
                          <a:spcPts val="300"/>
                        </a:spcBef>
                        <a:spcAft>
                          <a:spcPts val="0"/>
                        </a:spcAft>
                        <a:tabLst>
                          <a:tab pos="449580" algn="l"/>
                        </a:tabLst>
                      </a:pP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 –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Pyramide FPI </a:t>
                      </a: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qualité globale</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(GIP)</a:t>
                      </a:r>
                      <a:endPar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50000"/>
                        </a:lnSpc>
                      </a:pPr>
                      <a:r>
                        <a:rPr lang="fr-FR" sz="2800" b="1" dirty="0">
                          <a:solidFill>
                            <a:srgbClr val="C00000"/>
                          </a:solidFill>
                          <a:latin typeface="Calibri" panose="020F0502020204030204" pitchFamily="34" charset="0"/>
                          <a:cs typeface="Calibri" panose="020F0502020204030204" pitchFamily="34" charset="0"/>
                        </a:rPr>
                        <a:t>X</a:t>
                      </a:r>
                    </a:p>
                  </a:txBody>
                  <a:tcPr/>
                </a:tc>
                <a:extLst>
                  <a:ext uri="{0D108BD9-81ED-4DB2-BD59-A6C34878D82A}">
                    <a16:rowId xmlns:a16="http://schemas.microsoft.com/office/drawing/2014/main" val="2317904644"/>
                  </a:ext>
                </a:extLst>
              </a:tr>
              <a:tr h="716130">
                <a:tc>
                  <a:txBody>
                    <a:bodyPr/>
                    <a:lstStyle/>
                    <a:p>
                      <a:pPr marL="180340" algn="l">
                        <a:lnSpc>
                          <a:spcPct val="150000"/>
                        </a:lnSpc>
                        <a:spcBef>
                          <a:spcPts val="300"/>
                        </a:spcBef>
                        <a:spcAft>
                          <a:spcPts val="0"/>
                        </a:spcAft>
                        <a:tabLst>
                          <a:tab pos="449580" algn="l"/>
                        </a:tabLst>
                      </a:pP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 –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Pyramide FPI </a:t>
                      </a: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immobilier d'entreprise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(SMABTP)</a:t>
                      </a:r>
                      <a:endPar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nSpc>
                          <a:spcPct val="150000"/>
                        </a:lnSpc>
                      </a:pPr>
                      <a:endParaRPr lang="fr-FR" sz="2800" b="1" dirty="0">
                        <a:solidFill>
                          <a:srgbClr val="C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27014490"/>
                  </a:ext>
                </a:extLst>
              </a:tr>
              <a:tr h="716130">
                <a:tc>
                  <a:txBody>
                    <a:bodyPr/>
                    <a:lstStyle/>
                    <a:p>
                      <a:pPr marL="180340" algn="l">
                        <a:lnSpc>
                          <a:spcPct val="150000"/>
                        </a:lnSpc>
                        <a:spcBef>
                          <a:spcPts val="300"/>
                        </a:spcBef>
                        <a:spcAft>
                          <a:spcPts val="0"/>
                        </a:spcAft>
                        <a:tabLst>
                          <a:tab pos="449580" algn="l"/>
                        </a:tabLst>
                      </a:pP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 –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Pyramide FPI </a:t>
                      </a: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conduite responsable des opérations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(APAVE)</a:t>
                      </a:r>
                      <a:endPar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nSpc>
                          <a:spcPct val="150000"/>
                        </a:lnSpc>
                      </a:pPr>
                      <a:endParaRPr lang="fr-FR" sz="2800" b="1" dirty="0">
                        <a:solidFill>
                          <a:srgbClr val="C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93486336"/>
                  </a:ext>
                </a:extLst>
              </a:tr>
              <a:tr h="716130">
                <a:tc>
                  <a:txBody>
                    <a:bodyPr/>
                    <a:lstStyle/>
                    <a:p>
                      <a:pPr marL="180340" algn="l">
                        <a:lnSpc>
                          <a:spcPct val="150000"/>
                        </a:lnSpc>
                        <a:spcBef>
                          <a:spcPts val="300"/>
                        </a:spcBef>
                        <a:spcAft>
                          <a:spcPts val="0"/>
                        </a:spcAft>
                        <a:tabLst>
                          <a:tab pos="449580" algn="l"/>
                        </a:tabLst>
                      </a:pP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 -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Pyramide FPI </a:t>
                      </a: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bâtiment bas-carbone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(EDF)</a:t>
                      </a:r>
                      <a:endPar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nSpc>
                          <a:spcPct val="150000"/>
                        </a:lnSpc>
                      </a:pPr>
                      <a:endParaRPr lang="fr-FR" sz="2800" b="1" dirty="0">
                        <a:solidFill>
                          <a:srgbClr val="C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55687278"/>
                  </a:ext>
                </a:extLst>
              </a:tr>
              <a:tr h="716130">
                <a:tc>
                  <a:txBody>
                    <a:bodyPr/>
                    <a:lstStyle/>
                    <a:p>
                      <a:pPr marL="180340" algn="l">
                        <a:lnSpc>
                          <a:spcPct val="150000"/>
                        </a:lnSpc>
                        <a:spcBef>
                          <a:spcPts val="300"/>
                        </a:spcBef>
                        <a:spcAft>
                          <a:spcPts val="0"/>
                        </a:spcAft>
                        <a:tabLst>
                          <a:tab pos="449580" algn="l"/>
                        </a:tabLst>
                      </a:pP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Pyramide FPI </a:t>
                      </a: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rénovation, extension, réhabilitation</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(BANQUE POPULAIRE)</a:t>
                      </a:r>
                      <a:endPar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nSpc>
                          <a:spcPct val="150000"/>
                        </a:lnSpc>
                      </a:pPr>
                      <a:endParaRPr lang="fr-FR" sz="2800" b="1" dirty="0">
                        <a:solidFill>
                          <a:srgbClr val="C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15020705"/>
                  </a:ext>
                </a:extLst>
              </a:tr>
              <a:tr h="716130">
                <a:tc>
                  <a:txBody>
                    <a:bodyPr/>
                    <a:lstStyle/>
                    <a:p>
                      <a:pPr marL="180340" algn="l">
                        <a:lnSpc>
                          <a:spcPct val="150000"/>
                        </a:lnSpc>
                        <a:spcBef>
                          <a:spcPts val="300"/>
                        </a:spcBef>
                        <a:spcAft>
                          <a:spcPts val="0"/>
                        </a:spcAft>
                        <a:tabLst>
                          <a:tab pos="449580" algn="l"/>
                        </a:tabLst>
                      </a:pP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 –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Pyramide FPI </a:t>
                      </a: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mixité énergétique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(GRDF)</a:t>
                      </a:r>
                      <a:endPar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nSpc>
                          <a:spcPct val="150000"/>
                        </a:lnSpc>
                      </a:pPr>
                      <a:endParaRPr lang="fr-FR" sz="2800" b="1" dirty="0">
                        <a:solidFill>
                          <a:srgbClr val="C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08047690"/>
                  </a:ext>
                </a:extLst>
              </a:tr>
              <a:tr h="716130">
                <a:tc>
                  <a:txBody>
                    <a:bodyPr/>
                    <a:lstStyle/>
                    <a:p>
                      <a:pPr marL="180340" algn="l">
                        <a:lnSpc>
                          <a:spcPct val="150000"/>
                        </a:lnSpc>
                        <a:spcBef>
                          <a:spcPts val="300"/>
                        </a:spcBef>
                        <a:spcAft>
                          <a:spcPts val="0"/>
                        </a:spcAft>
                        <a:tabLst>
                          <a:tab pos="449580" algn="l"/>
                        </a:tabLst>
                      </a:pP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 –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Pyramide FPI </a:t>
                      </a:r>
                      <a:r>
                        <a:rPr lang="fr-FR"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économie circulaire écocycle </a:t>
                      </a:r>
                      <a:r>
                        <a:rPr lang="fr-FR"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(SOCOTEC)</a:t>
                      </a:r>
                      <a:endPar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nSpc>
                          <a:spcPct val="150000"/>
                        </a:lnSpc>
                      </a:pPr>
                      <a:endParaRPr lang="fr-FR" sz="2800" b="1" dirty="0">
                        <a:solidFill>
                          <a:srgbClr val="C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64082321"/>
                  </a:ext>
                </a:extLst>
              </a:tr>
            </a:tbl>
          </a:graphicData>
        </a:graphic>
      </p:graphicFrame>
    </p:spTree>
    <p:extLst>
      <p:ext uri="{BB962C8B-B14F-4D97-AF65-F5344CB8AC3E}">
        <p14:creationId xmlns:p14="http://schemas.microsoft.com/office/powerpoint/2010/main" val="4248468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au 5">
            <a:extLst>
              <a:ext uri="{FF2B5EF4-FFF2-40B4-BE49-F238E27FC236}">
                <a16:creationId xmlns:a16="http://schemas.microsoft.com/office/drawing/2014/main" id="{87DB9024-13A6-4E61-89C0-3CFAE7F21C69}"/>
              </a:ext>
            </a:extLst>
          </p:cNvPr>
          <p:cNvGraphicFramePr>
            <a:graphicFrameLocks noGrp="1"/>
          </p:cNvGraphicFramePr>
          <p:nvPr>
            <p:extLst>
              <p:ext uri="{D42A27DB-BD31-4B8C-83A1-F6EECF244321}">
                <p14:modId xmlns:p14="http://schemas.microsoft.com/office/powerpoint/2010/main" val="995502395"/>
              </p:ext>
            </p:extLst>
          </p:nvPr>
        </p:nvGraphicFramePr>
        <p:xfrm>
          <a:off x="435935" y="420624"/>
          <a:ext cx="11249246" cy="4319999"/>
        </p:xfrm>
        <a:graphic>
          <a:graphicData uri="http://schemas.openxmlformats.org/drawingml/2006/table">
            <a:tbl>
              <a:tblPr firstRow="1" bandRow="1">
                <a:tableStyleId>{5C22544A-7EE6-4342-B048-85BDC9FD1C3A}</a:tableStyleId>
              </a:tblPr>
              <a:tblGrid>
                <a:gridCol w="3267385">
                  <a:extLst>
                    <a:ext uri="{9D8B030D-6E8A-4147-A177-3AD203B41FA5}">
                      <a16:colId xmlns:a16="http://schemas.microsoft.com/office/drawing/2014/main" val="842368813"/>
                    </a:ext>
                  </a:extLst>
                </a:gridCol>
                <a:gridCol w="7981861">
                  <a:extLst>
                    <a:ext uri="{9D8B030D-6E8A-4147-A177-3AD203B41FA5}">
                      <a16:colId xmlns:a16="http://schemas.microsoft.com/office/drawing/2014/main" val="1357367127"/>
                    </a:ext>
                  </a:extLst>
                </a:gridCol>
              </a:tblGrid>
              <a:tr h="870947">
                <a:tc gridSpan="2">
                  <a:txBody>
                    <a:bodyPr/>
                    <a:lstStyle/>
                    <a:p>
                      <a:pPr algn="ctr"/>
                      <a:r>
                        <a:rPr lang="fr-FR" sz="2800" dirty="0">
                          <a:solidFill>
                            <a:schemeClr val="tx1"/>
                          </a:solidFill>
                          <a:latin typeface="+mn-lt"/>
                          <a:cs typeface="Calibri"/>
                        </a:rPr>
                        <a:t>LE PROGRAMME</a:t>
                      </a:r>
                    </a:p>
                  </a:txBody>
                  <a:tcPr>
                    <a:solidFill>
                      <a:schemeClr val="tx1">
                        <a:lumMod val="50000"/>
                      </a:schemeClr>
                    </a:solidFill>
                  </a:tcPr>
                </a:tc>
                <a:tc hMerge="1">
                  <a:txBody>
                    <a:bodyPr/>
                    <a:lstStyle/>
                    <a:p>
                      <a:endParaRPr lang="fr-FR"/>
                    </a:p>
                  </a:txBody>
                  <a:tcPr/>
                </a:tc>
                <a:extLst>
                  <a:ext uri="{0D108BD9-81ED-4DB2-BD59-A6C34878D82A}">
                    <a16:rowId xmlns:a16="http://schemas.microsoft.com/office/drawing/2014/main" val="2847708705"/>
                  </a:ext>
                </a:extLst>
              </a:tr>
              <a:tr h="1149684">
                <a:tc>
                  <a:txBody>
                    <a:bodyPr/>
                    <a:lstStyle/>
                    <a:p>
                      <a:r>
                        <a:rPr lang="fr-FR" sz="2800" dirty="0">
                          <a:solidFill>
                            <a:schemeClr val="bg1"/>
                          </a:solidFill>
                          <a:latin typeface="Calibri" panose="020F0502020204030204" pitchFamily="34" charset="0"/>
                          <a:cs typeface="Calibri" panose="020F0502020204030204" pitchFamily="34" charset="0"/>
                        </a:rPr>
                        <a:t>Nom du programme</a:t>
                      </a:r>
                    </a:p>
                  </a:txBody>
                  <a:tcPr/>
                </a:tc>
                <a:tc>
                  <a:txBody>
                    <a:bodyPr/>
                    <a:lstStyle/>
                    <a:p>
                      <a:endParaRPr lang="fr-FR"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45402071"/>
                  </a:ext>
                </a:extLst>
              </a:tr>
              <a:tr h="1149684">
                <a:tc>
                  <a:txBody>
                    <a:bodyPr/>
                    <a:lstStyle/>
                    <a:p>
                      <a:r>
                        <a:rPr lang="fr-FR" sz="2800" dirty="0">
                          <a:solidFill>
                            <a:schemeClr val="bg1"/>
                          </a:solidFill>
                          <a:latin typeface="Calibri" panose="020F0502020204030204" pitchFamily="34" charset="0"/>
                          <a:cs typeface="Calibri" panose="020F0502020204030204" pitchFamily="34" charset="0"/>
                        </a:rPr>
                        <a:t>Adresse</a:t>
                      </a:r>
                    </a:p>
                  </a:txBody>
                  <a:tcPr/>
                </a:tc>
                <a:tc>
                  <a:txBody>
                    <a:bodyPr/>
                    <a:lstStyle/>
                    <a:p>
                      <a:pPr lvl="0" algn="l">
                        <a:lnSpc>
                          <a:spcPct val="100000"/>
                        </a:lnSpc>
                        <a:spcBef>
                          <a:spcPts val="0"/>
                        </a:spcBef>
                        <a:spcAft>
                          <a:spcPts val="0"/>
                        </a:spcAft>
                        <a:buNone/>
                      </a:pPr>
                      <a:endParaRPr lang="fr-FR"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2156872"/>
                  </a:ext>
                </a:extLst>
              </a:tr>
              <a:tr h="1149684">
                <a:tc>
                  <a:txBody>
                    <a:bodyPr/>
                    <a:lstStyle/>
                    <a:p>
                      <a:r>
                        <a:rPr lang="fr-FR" sz="2800" dirty="0">
                          <a:solidFill>
                            <a:schemeClr val="bg1"/>
                          </a:solidFill>
                          <a:latin typeface="Calibri" panose="020F0502020204030204" pitchFamily="34" charset="0"/>
                          <a:cs typeface="Calibri" panose="020F0502020204030204" pitchFamily="34" charset="0"/>
                        </a:rPr>
                        <a:t>Date de livraison</a:t>
                      </a:r>
                    </a:p>
                  </a:txBody>
                  <a:tcPr/>
                </a:tc>
                <a:tc>
                  <a:txBody>
                    <a:bodyPr/>
                    <a:lstStyle/>
                    <a:p>
                      <a:endParaRPr lang="fr-FR"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34057087"/>
                  </a:ext>
                </a:extLst>
              </a:tr>
            </a:tbl>
          </a:graphicData>
        </a:graphic>
      </p:graphicFrame>
    </p:spTree>
    <p:extLst>
      <p:ext uri="{BB962C8B-B14F-4D97-AF65-F5344CB8AC3E}">
        <p14:creationId xmlns:p14="http://schemas.microsoft.com/office/powerpoint/2010/main" val="321181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C3B7E46-D7DB-4F2F-AC1D-9351A32E7810}"/>
              </a:ext>
            </a:extLst>
          </p:cNvPr>
          <p:cNvSpPr>
            <a:spLocks noGrp="1"/>
          </p:cNvSpPr>
          <p:nvPr>
            <p:ph sz="half" idx="1"/>
          </p:nvPr>
        </p:nvSpPr>
        <p:spPr>
          <a:xfrm>
            <a:off x="8814419" y="875593"/>
            <a:ext cx="3052901" cy="2120348"/>
          </a:xfrm>
          <a:ln>
            <a:solidFill>
              <a:schemeClr val="tx1">
                <a:lumMod val="50000"/>
              </a:schemeClr>
            </a:solidFill>
          </a:ln>
        </p:spPr>
        <p:txBody>
          <a:bodyPr/>
          <a:lstStyle/>
          <a:p>
            <a:endParaRPr lang="fr-FR" dirty="0"/>
          </a:p>
        </p:txBody>
      </p:sp>
      <p:sp>
        <p:nvSpPr>
          <p:cNvPr id="4" name="Espace réservé du contenu 3">
            <a:extLst>
              <a:ext uri="{FF2B5EF4-FFF2-40B4-BE49-F238E27FC236}">
                <a16:creationId xmlns:a16="http://schemas.microsoft.com/office/drawing/2014/main" id="{69F03B0F-8725-493B-82C0-76C57A858360}"/>
              </a:ext>
            </a:extLst>
          </p:cNvPr>
          <p:cNvSpPr>
            <a:spLocks noGrp="1"/>
          </p:cNvSpPr>
          <p:nvPr>
            <p:ph sz="half" idx="2"/>
          </p:nvPr>
        </p:nvSpPr>
        <p:spPr>
          <a:xfrm>
            <a:off x="8814419" y="4200030"/>
            <a:ext cx="3052901" cy="2120348"/>
          </a:xfrm>
          <a:ln>
            <a:solidFill>
              <a:schemeClr val="tx1">
                <a:lumMod val="50000"/>
              </a:schemeClr>
            </a:solidFill>
          </a:ln>
        </p:spPr>
        <p:txBody>
          <a:bodyPr/>
          <a:lstStyle/>
          <a:p>
            <a:endParaRPr lang="fr-FR" dirty="0"/>
          </a:p>
        </p:txBody>
      </p:sp>
      <p:graphicFrame>
        <p:nvGraphicFramePr>
          <p:cNvPr id="5" name="Tableau 5">
            <a:extLst>
              <a:ext uri="{FF2B5EF4-FFF2-40B4-BE49-F238E27FC236}">
                <a16:creationId xmlns:a16="http://schemas.microsoft.com/office/drawing/2014/main" id="{F75108BA-4DFD-409C-9595-BCB3BAB91001}"/>
              </a:ext>
            </a:extLst>
          </p:cNvPr>
          <p:cNvGraphicFramePr>
            <a:graphicFrameLocks noGrp="1"/>
          </p:cNvGraphicFramePr>
          <p:nvPr>
            <p:extLst>
              <p:ext uri="{D42A27DB-BD31-4B8C-83A1-F6EECF244321}">
                <p14:modId xmlns:p14="http://schemas.microsoft.com/office/powerpoint/2010/main" val="328088056"/>
              </p:ext>
            </p:extLst>
          </p:nvPr>
        </p:nvGraphicFramePr>
        <p:xfrm>
          <a:off x="579404" y="601417"/>
          <a:ext cx="7940206" cy="2760373"/>
        </p:xfrm>
        <a:graphic>
          <a:graphicData uri="http://schemas.openxmlformats.org/drawingml/2006/table">
            <a:tbl>
              <a:tblPr firstRow="1" bandRow="1">
                <a:tableStyleId>{5C22544A-7EE6-4342-B048-85BDC9FD1C3A}</a:tableStyleId>
              </a:tblPr>
              <a:tblGrid>
                <a:gridCol w="3187453">
                  <a:extLst>
                    <a:ext uri="{9D8B030D-6E8A-4147-A177-3AD203B41FA5}">
                      <a16:colId xmlns:a16="http://schemas.microsoft.com/office/drawing/2014/main" val="842368813"/>
                    </a:ext>
                  </a:extLst>
                </a:gridCol>
                <a:gridCol w="4752753">
                  <a:extLst>
                    <a:ext uri="{9D8B030D-6E8A-4147-A177-3AD203B41FA5}">
                      <a16:colId xmlns:a16="http://schemas.microsoft.com/office/drawing/2014/main" val="35992108"/>
                    </a:ext>
                  </a:extLst>
                </a:gridCol>
              </a:tblGrid>
              <a:tr h="474373">
                <a:tc gridSpan="2">
                  <a:txBody>
                    <a:bodyPr/>
                    <a:lstStyle/>
                    <a:p>
                      <a:pPr algn="ctr"/>
                      <a:r>
                        <a:rPr lang="fr-FR" sz="2400" dirty="0">
                          <a:solidFill>
                            <a:schemeClr val="tx1"/>
                          </a:solidFill>
                          <a:latin typeface="Calibri" panose="020F0502020204030204" pitchFamily="34" charset="0"/>
                          <a:cs typeface="Calibri" panose="020F0502020204030204" pitchFamily="34" charset="0"/>
                        </a:rPr>
                        <a:t>MAÎTRISE D’OUVRAGE</a:t>
                      </a:r>
                    </a:p>
                  </a:txBody>
                  <a:tcPr>
                    <a:solidFill>
                      <a:schemeClr val="tx1">
                        <a:lumMod val="50000"/>
                      </a:schemeClr>
                    </a:solidFill>
                  </a:tcPr>
                </a:tc>
                <a:tc hMerge="1">
                  <a:txBody>
                    <a:bodyPr/>
                    <a:lstStyle/>
                    <a:p>
                      <a:endParaRPr lang="fr-FR"/>
                    </a:p>
                  </a:txBody>
                  <a:tcPr/>
                </a:tc>
                <a:extLst>
                  <a:ext uri="{0D108BD9-81ED-4DB2-BD59-A6C34878D82A}">
                    <a16:rowId xmlns:a16="http://schemas.microsoft.com/office/drawing/2014/main" val="2847708705"/>
                  </a:ext>
                </a:extLst>
              </a:tr>
              <a:tr h="411124">
                <a:tc>
                  <a:txBody>
                    <a:bodyPr/>
                    <a:lstStyle/>
                    <a:p>
                      <a:r>
                        <a:rPr lang="fr-FR" sz="2400" dirty="0">
                          <a:solidFill>
                            <a:schemeClr val="bg1"/>
                          </a:solidFill>
                          <a:latin typeface="Calibri" panose="020F0502020204030204" pitchFamily="34" charset="0"/>
                          <a:cs typeface="Calibri" panose="020F0502020204030204" pitchFamily="34" charset="0"/>
                        </a:rPr>
                        <a:t>Raison sociale </a:t>
                      </a:r>
                    </a:p>
                  </a:txBody>
                  <a:tcPr/>
                </a:tc>
                <a:tc>
                  <a:txBody>
                    <a:bodyPr/>
                    <a:lstStyle/>
                    <a:p>
                      <a:endParaRPr lang="fr-FR" sz="20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45402071"/>
                  </a:ext>
                </a:extLst>
              </a:tr>
              <a:tr h="411124">
                <a:tc>
                  <a:txBody>
                    <a:bodyPr/>
                    <a:lstStyle/>
                    <a:p>
                      <a:r>
                        <a:rPr lang="fr-FR" sz="2400" dirty="0">
                          <a:solidFill>
                            <a:schemeClr val="bg1"/>
                          </a:solidFill>
                          <a:latin typeface="Calibri" panose="020F0502020204030204" pitchFamily="34" charset="0"/>
                          <a:cs typeface="Calibri" panose="020F0502020204030204" pitchFamily="34" charset="0"/>
                        </a:rPr>
                        <a:t>Adresse</a:t>
                      </a:r>
                    </a:p>
                  </a:txBody>
                  <a:tcPr/>
                </a:tc>
                <a:tc>
                  <a:txBody>
                    <a:bodyPr/>
                    <a:lstStyle/>
                    <a:p>
                      <a:endParaRPr lang="fr-FR" sz="20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56419586"/>
                  </a:ext>
                </a:extLst>
              </a:tr>
              <a:tr h="411124">
                <a:tc>
                  <a:txBody>
                    <a:bodyPr/>
                    <a:lstStyle/>
                    <a:p>
                      <a:r>
                        <a:rPr lang="fr-FR" sz="2400" dirty="0">
                          <a:solidFill>
                            <a:schemeClr val="bg1"/>
                          </a:solidFill>
                          <a:latin typeface="Calibri" panose="020F0502020204030204" pitchFamily="34" charset="0"/>
                          <a:cs typeface="Calibri" panose="020F0502020204030204" pitchFamily="34" charset="0"/>
                        </a:rPr>
                        <a:t>Tél.</a:t>
                      </a:r>
                    </a:p>
                  </a:txBody>
                  <a:tcPr/>
                </a:tc>
                <a:tc>
                  <a:txBody>
                    <a:bodyPr/>
                    <a:lstStyle/>
                    <a:p>
                      <a:endParaRPr lang="fr-FR" sz="20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16829983"/>
                  </a:ext>
                </a:extLst>
              </a:tr>
              <a:tr h="411124">
                <a:tc>
                  <a:txBody>
                    <a:bodyPr/>
                    <a:lstStyle/>
                    <a:p>
                      <a:r>
                        <a:rPr lang="fr-FR" sz="2400" dirty="0">
                          <a:solidFill>
                            <a:schemeClr val="bg1"/>
                          </a:solidFill>
                          <a:latin typeface="Calibri" panose="020F0502020204030204" pitchFamily="34" charset="0"/>
                          <a:cs typeface="Calibri" panose="020F0502020204030204" pitchFamily="34" charset="0"/>
                        </a:rPr>
                        <a:t>Adresse mail</a:t>
                      </a:r>
                    </a:p>
                  </a:txBody>
                  <a:tcPr/>
                </a:tc>
                <a:tc>
                  <a:txBody>
                    <a:bodyPr/>
                    <a:lstStyle/>
                    <a:p>
                      <a:endParaRPr lang="fr-FR" sz="20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54968047"/>
                  </a:ext>
                </a:extLst>
              </a:tr>
              <a:tr h="411124">
                <a:tc>
                  <a:txBody>
                    <a:bodyPr/>
                    <a:lstStyle/>
                    <a:p>
                      <a:r>
                        <a:rPr lang="fr-FR" sz="2400" dirty="0">
                          <a:solidFill>
                            <a:schemeClr val="bg1"/>
                          </a:solidFill>
                          <a:latin typeface="Calibri" panose="020F0502020204030204" pitchFamily="34" charset="0"/>
                          <a:cs typeface="Calibri" panose="020F0502020204030204" pitchFamily="34" charset="0"/>
                        </a:rPr>
                        <a:t>Chambre régionale </a:t>
                      </a:r>
                    </a:p>
                  </a:txBody>
                  <a:tcPr/>
                </a:tc>
                <a:tc>
                  <a:txBody>
                    <a:bodyPr/>
                    <a:lstStyle/>
                    <a:p>
                      <a:endParaRPr lang="fr-FR" sz="20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72047332"/>
                  </a:ext>
                </a:extLst>
              </a:tr>
            </a:tbl>
          </a:graphicData>
        </a:graphic>
      </p:graphicFrame>
      <p:sp>
        <p:nvSpPr>
          <p:cNvPr id="7" name="ZoneTexte 6">
            <a:extLst>
              <a:ext uri="{FF2B5EF4-FFF2-40B4-BE49-F238E27FC236}">
                <a16:creationId xmlns:a16="http://schemas.microsoft.com/office/drawing/2014/main" id="{E3841D36-822A-4344-A47D-E42960851E93}"/>
              </a:ext>
            </a:extLst>
          </p:cNvPr>
          <p:cNvSpPr txBox="1"/>
          <p:nvPr/>
        </p:nvSpPr>
        <p:spPr>
          <a:xfrm>
            <a:off x="8814419" y="415949"/>
            <a:ext cx="3052900" cy="400110"/>
          </a:xfrm>
          <a:prstGeom prst="rect">
            <a:avLst/>
          </a:prstGeom>
          <a:noFill/>
        </p:spPr>
        <p:txBody>
          <a:bodyPr wrap="square" rtlCol="0">
            <a:spAutoFit/>
          </a:bodyPr>
          <a:lstStyle/>
          <a:p>
            <a:pPr algn="ctr"/>
            <a:r>
              <a:rPr lang="fr-FR" sz="2000" b="1" dirty="0">
                <a:solidFill>
                  <a:schemeClr val="bg1"/>
                </a:solidFill>
                <a:latin typeface="Calibri" panose="020F0502020204030204" pitchFamily="34" charset="0"/>
                <a:cs typeface="Calibri" panose="020F0502020204030204" pitchFamily="34" charset="0"/>
              </a:rPr>
              <a:t>LOGO DE LA SOCIÉTÉ</a:t>
            </a:r>
          </a:p>
        </p:txBody>
      </p:sp>
      <p:sp>
        <p:nvSpPr>
          <p:cNvPr id="8" name="ZoneTexte 7">
            <a:extLst>
              <a:ext uri="{FF2B5EF4-FFF2-40B4-BE49-F238E27FC236}">
                <a16:creationId xmlns:a16="http://schemas.microsoft.com/office/drawing/2014/main" id="{A7B105BA-6207-4877-A7CF-3B5D54782B7E}"/>
              </a:ext>
            </a:extLst>
          </p:cNvPr>
          <p:cNvSpPr txBox="1"/>
          <p:nvPr/>
        </p:nvSpPr>
        <p:spPr>
          <a:xfrm>
            <a:off x="8814419" y="3440757"/>
            <a:ext cx="3052899" cy="707886"/>
          </a:xfrm>
          <a:prstGeom prst="rect">
            <a:avLst/>
          </a:prstGeom>
          <a:noFill/>
        </p:spPr>
        <p:txBody>
          <a:bodyPr wrap="square" rtlCol="0">
            <a:spAutoFit/>
          </a:bodyPr>
          <a:lstStyle/>
          <a:p>
            <a:pPr algn="ctr"/>
            <a:r>
              <a:rPr lang="fr-FR" sz="2000" b="1" dirty="0">
                <a:solidFill>
                  <a:schemeClr val="bg1"/>
                </a:solidFill>
                <a:latin typeface="Calibri" panose="020F0502020204030204" pitchFamily="34" charset="0"/>
                <a:cs typeface="Calibri" panose="020F0502020204030204" pitchFamily="34" charset="0"/>
              </a:rPr>
              <a:t>LOGO DE LA SOCIÉTÉ DE CO-PROMOTION</a:t>
            </a:r>
          </a:p>
        </p:txBody>
      </p:sp>
      <p:graphicFrame>
        <p:nvGraphicFramePr>
          <p:cNvPr id="11" name="Tableau 5">
            <a:extLst>
              <a:ext uri="{FF2B5EF4-FFF2-40B4-BE49-F238E27FC236}">
                <a16:creationId xmlns:a16="http://schemas.microsoft.com/office/drawing/2014/main" id="{543B5998-7DC7-40AE-9DA3-6D629F1A4A82}"/>
              </a:ext>
            </a:extLst>
          </p:cNvPr>
          <p:cNvGraphicFramePr>
            <a:graphicFrameLocks noGrp="1"/>
          </p:cNvGraphicFramePr>
          <p:nvPr>
            <p:extLst>
              <p:ext uri="{D42A27DB-BD31-4B8C-83A1-F6EECF244321}">
                <p14:modId xmlns:p14="http://schemas.microsoft.com/office/powerpoint/2010/main" val="1501163132"/>
              </p:ext>
            </p:extLst>
          </p:nvPr>
        </p:nvGraphicFramePr>
        <p:xfrm>
          <a:off x="579403" y="3575896"/>
          <a:ext cx="7940205" cy="2758500"/>
        </p:xfrm>
        <a:graphic>
          <a:graphicData uri="http://schemas.openxmlformats.org/drawingml/2006/table">
            <a:tbl>
              <a:tblPr firstRow="1" bandRow="1">
                <a:tableStyleId>{5C22544A-7EE6-4342-B048-85BDC9FD1C3A}</a:tableStyleId>
              </a:tblPr>
              <a:tblGrid>
                <a:gridCol w="3187453">
                  <a:extLst>
                    <a:ext uri="{9D8B030D-6E8A-4147-A177-3AD203B41FA5}">
                      <a16:colId xmlns:a16="http://schemas.microsoft.com/office/drawing/2014/main" val="842368813"/>
                    </a:ext>
                  </a:extLst>
                </a:gridCol>
                <a:gridCol w="4752752">
                  <a:extLst>
                    <a:ext uri="{9D8B030D-6E8A-4147-A177-3AD203B41FA5}">
                      <a16:colId xmlns:a16="http://schemas.microsoft.com/office/drawing/2014/main" val="35992108"/>
                    </a:ext>
                  </a:extLst>
                </a:gridCol>
              </a:tblGrid>
              <a:tr h="472500">
                <a:tc gridSpan="2">
                  <a:txBody>
                    <a:bodyPr/>
                    <a:lstStyle/>
                    <a:p>
                      <a:pPr algn="ctr"/>
                      <a:r>
                        <a:rPr lang="fr-FR" sz="2400" dirty="0">
                          <a:solidFill>
                            <a:schemeClr val="tx1"/>
                          </a:solidFill>
                          <a:latin typeface="Calibri" panose="020F0502020204030204" pitchFamily="34" charset="0"/>
                          <a:cs typeface="Calibri" panose="020F0502020204030204" pitchFamily="34" charset="0"/>
                        </a:rPr>
                        <a:t>MAÎTRISE D’OUVRAGE 2 SI COPROMOTION</a:t>
                      </a:r>
                      <a:r>
                        <a:rPr lang="fr-FR" sz="1800" dirty="0">
                          <a:solidFill>
                            <a:srgbClr val="C00000"/>
                          </a:solidFill>
                          <a:latin typeface="Calibri" panose="020F0502020204030204" pitchFamily="34" charset="0"/>
                          <a:cs typeface="Calibri" panose="020F0502020204030204" pitchFamily="34" charset="0"/>
                        </a:rPr>
                        <a:t>*</a:t>
                      </a:r>
                    </a:p>
                  </a:txBody>
                  <a:tcPr>
                    <a:solidFill>
                      <a:schemeClr val="tx1">
                        <a:lumMod val="50000"/>
                      </a:schemeClr>
                    </a:solidFill>
                  </a:tcPr>
                </a:tc>
                <a:tc hMerge="1">
                  <a:txBody>
                    <a:bodyPr/>
                    <a:lstStyle/>
                    <a:p>
                      <a:endParaRPr lang="fr-FR"/>
                    </a:p>
                  </a:txBody>
                  <a:tcPr/>
                </a:tc>
                <a:extLst>
                  <a:ext uri="{0D108BD9-81ED-4DB2-BD59-A6C34878D82A}">
                    <a16:rowId xmlns:a16="http://schemas.microsoft.com/office/drawing/2014/main" val="2847708705"/>
                  </a:ext>
                </a:extLst>
              </a:tr>
              <a:tr h="409500">
                <a:tc>
                  <a:txBody>
                    <a:bodyPr/>
                    <a:lstStyle/>
                    <a:p>
                      <a:r>
                        <a:rPr lang="fr-FR" sz="2400" dirty="0">
                          <a:solidFill>
                            <a:schemeClr val="bg1"/>
                          </a:solidFill>
                          <a:latin typeface="Calibri" panose="020F0502020204030204" pitchFamily="34" charset="0"/>
                          <a:cs typeface="Calibri" panose="020F0502020204030204" pitchFamily="34" charset="0"/>
                        </a:rPr>
                        <a:t>Raison sociale </a:t>
                      </a:r>
                    </a:p>
                  </a:txBody>
                  <a:tcPr/>
                </a:tc>
                <a:tc>
                  <a:txBody>
                    <a:bodyPr/>
                    <a:lstStyle/>
                    <a:p>
                      <a:endParaRPr lang="fr-FR" sz="20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45402071"/>
                  </a:ext>
                </a:extLst>
              </a:tr>
              <a:tr h="409500">
                <a:tc>
                  <a:txBody>
                    <a:bodyPr/>
                    <a:lstStyle/>
                    <a:p>
                      <a:r>
                        <a:rPr lang="fr-FR" sz="2400" dirty="0">
                          <a:solidFill>
                            <a:schemeClr val="bg1"/>
                          </a:solidFill>
                          <a:latin typeface="Calibri" panose="020F0502020204030204" pitchFamily="34" charset="0"/>
                          <a:cs typeface="Calibri" panose="020F0502020204030204" pitchFamily="34" charset="0"/>
                        </a:rPr>
                        <a:t>Adresse</a:t>
                      </a:r>
                    </a:p>
                  </a:txBody>
                  <a:tcPr/>
                </a:tc>
                <a:tc>
                  <a:txBody>
                    <a:bodyPr/>
                    <a:lstStyle/>
                    <a:p>
                      <a:endParaRPr lang="fr-FR" sz="20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56419586"/>
                  </a:ext>
                </a:extLst>
              </a:tr>
              <a:tr h="409500">
                <a:tc>
                  <a:txBody>
                    <a:bodyPr/>
                    <a:lstStyle/>
                    <a:p>
                      <a:r>
                        <a:rPr lang="fr-FR" sz="2400" dirty="0">
                          <a:solidFill>
                            <a:schemeClr val="bg1"/>
                          </a:solidFill>
                          <a:latin typeface="Calibri" panose="020F0502020204030204" pitchFamily="34" charset="0"/>
                          <a:cs typeface="Calibri" panose="020F0502020204030204" pitchFamily="34" charset="0"/>
                        </a:rPr>
                        <a:t>Tél.</a:t>
                      </a:r>
                    </a:p>
                  </a:txBody>
                  <a:tcPr/>
                </a:tc>
                <a:tc>
                  <a:txBody>
                    <a:bodyPr/>
                    <a:lstStyle/>
                    <a:p>
                      <a:endParaRPr lang="fr-FR" sz="20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16829983"/>
                  </a:ext>
                </a:extLst>
              </a:tr>
              <a:tr h="409500">
                <a:tc>
                  <a:txBody>
                    <a:bodyPr/>
                    <a:lstStyle/>
                    <a:p>
                      <a:r>
                        <a:rPr lang="fr-FR" sz="2400" dirty="0">
                          <a:solidFill>
                            <a:schemeClr val="bg1"/>
                          </a:solidFill>
                          <a:latin typeface="Calibri" panose="020F0502020204030204" pitchFamily="34" charset="0"/>
                          <a:cs typeface="Calibri" panose="020F0502020204030204" pitchFamily="34" charset="0"/>
                        </a:rPr>
                        <a:t>Adresse mail</a:t>
                      </a:r>
                    </a:p>
                  </a:txBody>
                  <a:tcPr/>
                </a:tc>
                <a:tc>
                  <a:txBody>
                    <a:bodyPr/>
                    <a:lstStyle/>
                    <a:p>
                      <a:endParaRPr lang="fr-FR" sz="20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54968047"/>
                  </a:ext>
                </a:extLst>
              </a:tr>
              <a:tr h="409500">
                <a:tc>
                  <a:txBody>
                    <a:bodyPr/>
                    <a:lstStyle/>
                    <a:p>
                      <a:r>
                        <a:rPr lang="fr-FR" sz="2400" dirty="0">
                          <a:solidFill>
                            <a:schemeClr val="bg1"/>
                          </a:solidFill>
                          <a:latin typeface="Calibri" panose="020F0502020204030204" pitchFamily="34" charset="0"/>
                          <a:cs typeface="Calibri" panose="020F0502020204030204" pitchFamily="34" charset="0"/>
                        </a:rPr>
                        <a:t>Chambre régionale </a:t>
                      </a:r>
                    </a:p>
                  </a:txBody>
                  <a:tcPr/>
                </a:tc>
                <a:tc>
                  <a:txBody>
                    <a:bodyPr/>
                    <a:lstStyle/>
                    <a:p>
                      <a:endParaRPr lang="fr-FR" sz="20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72047332"/>
                  </a:ext>
                </a:extLst>
              </a:tr>
            </a:tbl>
          </a:graphicData>
        </a:graphic>
      </p:graphicFrame>
      <p:sp>
        <p:nvSpPr>
          <p:cNvPr id="2" name="ZoneTexte 1">
            <a:extLst>
              <a:ext uri="{FF2B5EF4-FFF2-40B4-BE49-F238E27FC236}">
                <a16:creationId xmlns:a16="http://schemas.microsoft.com/office/drawing/2014/main" id="{6CD359B3-B8E6-0609-2129-326C8BC534DB}"/>
              </a:ext>
            </a:extLst>
          </p:cNvPr>
          <p:cNvSpPr txBox="1"/>
          <p:nvPr/>
        </p:nvSpPr>
        <p:spPr>
          <a:xfrm>
            <a:off x="455358" y="6386607"/>
            <a:ext cx="11419846" cy="461665"/>
          </a:xfrm>
          <a:prstGeom prst="rect">
            <a:avLst/>
          </a:prstGeom>
          <a:noFill/>
        </p:spPr>
        <p:txBody>
          <a:bodyPr wrap="square" rtlCol="0">
            <a:spAutoFit/>
          </a:bodyPr>
          <a:lstStyle/>
          <a:p>
            <a:r>
              <a:rPr lang="fr-FR" sz="1200" dirty="0">
                <a:solidFill>
                  <a:srgbClr val="C00000"/>
                </a:solidFill>
              </a:rPr>
              <a:t>* Ce concours est </a:t>
            </a:r>
            <a:r>
              <a:rPr lang="fr-FR" sz="1200" b="1" dirty="0">
                <a:solidFill>
                  <a:srgbClr val="C00000"/>
                </a:solidFill>
              </a:rPr>
              <a:t>exclusivement réservé aux promoteurs immobiliers adhérents de la Fédération des promoteurs immobiliers de France </a:t>
            </a:r>
            <a:r>
              <a:rPr lang="fr-FR" sz="1200" dirty="0">
                <a:solidFill>
                  <a:srgbClr val="C00000"/>
                </a:solidFill>
              </a:rPr>
              <a:t>à la date du lancement du concours. Un dossier dans lequel un des co-promoteurs n’est pas adhérent de la FPI est </a:t>
            </a:r>
            <a:r>
              <a:rPr lang="fr-FR" sz="1200" b="1" dirty="0">
                <a:solidFill>
                  <a:srgbClr val="C00000"/>
                </a:solidFill>
              </a:rPr>
              <a:t>irrecevable (art. 2 du règlement du concours).</a:t>
            </a:r>
            <a:endParaRPr lang="fr-FR" sz="1200" dirty="0">
              <a:solidFill>
                <a:srgbClr val="C00000"/>
              </a:solidFill>
            </a:endParaRPr>
          </a:p>
        </p:txBody>
      </p:sp>
    </p:spTree>
    <p:extLst>
      <p:ext uri="{BB962C8B-B14F-4D97-AF65-F5344CB8AC3E}">
        <p14:creationId xmlns:p14="http://schemas.microsoft.com/office/powerpoint/2010/main" val="305501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 name="Tableau 7">
            <a:extLst>
              <a:ext uri="{FF2B5EF4-FFF2-40B4-BE49-F238E27FC236}">
                <a16:creationId xmlns:a16="http://schemas.microsoft.com/office/drawing/2014/main" id="{702B5862-915E-4B29-9DE9-DF8FD9A3DA72}"/>
              </a:ext>
            </a:extLst>
          </p:cNvPr>
          <p:cNvGraphicFramePr>
            <a:graphicFrameLocks noGrp="1"/>
          </p:cNvGraphicFramePr>
          <p:nvPr>
            <p:extLst>
              <p:ext uri="{D42A27DB-BD31-4B8C-83A1-F6EECF244321}">
                <p14:modId xmlns:p14="http://schemas.microsoft.com/office/powerpoint/2010/main" val="4251505531"/>
              </p:ext>
            </p:extLst>
          </p:nvPr>
        </p:nvGraphicFramePr>
        <p:xfrm>
          <a:off x="567430" y="1140178"/>
          <a:ext cx="11057140" cy="2105029"/>
        </p:xfrm>
        <a:graphic>
          <a:graphicData uri="http://schemas.openxmlformats.org/drawingml/2006/table">
            <a:tbl>
              <a:tblPr firstRow="1" bandRow="1">
                <a:tableStyleId>{5C22544A-7EE6-4342-B048-85BDC9FD1C3A}</a:tableStyleId>
              </a:tblPr>
              <a:tblGrid>
                <a:gridCol w="2136013">
                  <a:extLst>
                    <a:ext uri="{9D8B030D-6E8A-4147-A177-3AD203B41FA5}">
                      <a16:colId xmlns:a16="http://schemas.microsoft.com/office/drawing/2014/main" val="748810640"/>
                    </a:ext>
                  </a:extLst>
                </a:gridCol>
                <a:gridCol w="8921127">
                  <a:extLst>
                    <a:ext uri="{9D8B030D-6E8A-4147-A177-3AD203B41FA5}">
                      <a16:colId xmlns:a16="http://schemas.microsoft.com/office/drawing/2014/main" val="703991714"/>
                    </a:ext>
                  </a:extLst>
                </a:gridCol>
              </a:tblGrid>
              <a:tr h="507640">
                <a:tc gridSpan="2">
                  <a:txBody>
                    <a:bodyPr/>
                    <a:lstStyle/>
                    <a:p>
                      <a:pPr algn="ctr"/>
                      <a:r>
                        <a:rPr lang="fr-FR" sz="2400" dirty="0">
                          <a:latin typeface="Calibri" panose="020F0502020204030204" pitchFamily="34" charset="0"/>
                          <a:cs typeface="Calibri" panose="020F0502020204030204" pitchFamily="34" charset="0"/>
                        </a:rPr>
                        <a:t>MAÎTRISE D’ŒUVRE </a:t>
                      </a:r>
                    </a:p>
                  </a:txBody>
                  <a:tcPr>
                    <a:solidFill>
                      <a:schemeClr val="tx1">
                        <a:lumMod val="50000"/>
                      </a:schemeClr>
                    </a:solidFill>
                  </a:tcPr>
                </a:tc>
                <a:tc hMerge="1">
                  <a:txBody>
                    <a:bodyPr/>
                    <a:lstStyle/>
                    <a:p>
                      <a:endParaRPr lang="fr-FR"/>
                    </a:p>
                  </a:txBody>
                  <a:tcPr/>
                </a:tc>
                <a:extLst>
                  <a:ext uri="{0D108BD9-81ED-4DB2-BD59-A6C34878D82A}">
                    <a16:rowId xmlns:a16="http://schemas.microsoft.com/office/drawing/2014/main" val="3398587562"/>
                  </a:ext>
                </a:extLst>
              </a:tr>
              <a:tr h="532463">
                <a:tc>
                  <a:txBody>
                    <a:bodyPr/>
                    <a:lstStyle/>
                    <a:p>
                      <a:r>
                        <a:rPr lang="fr-FR" sz="2400" baseline="0" dirty="0">
                          <a:solidFill>
                            <a:schemeClr val="bg1"/>
                          </a:solidFill>
                          <a:latin typeface="Calibri" panose="020F0502020204030204" pitchFamily="34" charset="0"/>
                          <a:cs typeface="Calibri" panose="020F0502020204030204" pitchFamily="34" charset="0"/>
                        </a:rPr>
                        <a:t>Raison sociale </a:t>
                      </a:r>
                    </a:p>
                  </a:txBody>
                  <a:tcPr/>
                </a:tc>
                <a:tc>
                  <a:txBody>
                    <a:bodyPr/>
                    <a:lstStyle/>
                    <a:p>
                      <a:endParaRPr lang="fr-FR" sz="1800" baseline="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18624826"/>
                  </a:ext>
                </a:extLst>
              </a:tr>
              <a:tr h="532463">
                <a:tc>
                  <a:txBody>
                    <a:bodyPr/>
                    <a:lstStyle/>
                    <a:p>
                      <a:r>
                        <a:rPr lang="fr-FR" sz="2400" baseline="0" dirty="0">
                          <a:solidFill>
                            <a:schemeClr val="bg1"/>
                          </a:solidFill>
                          <a:latin typeface="Calibri" panose="020F0502020204030204" pitchFamily="34" charset="0"/>
                          <a:cs typeface="Calibri" panose="020F0502020204030204" pitchFamily="34" charset="0"/>
                        </a:rPr>
                        <a:t>Adresse</a:t>
                      </a:r>
                    </a:p>
                  </a:txBody>
                  <a:tcPr/>
                </a:tc>
                <a:tc>
                  <a:txBody>
                    <a:bodyPr/>
                    <a:lstStyle/>
                    <a:p>
                      <a:endParaRPr lang="fr-FR" sz="1800" baseline="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55024135"/>
                  </a:ext>
                </a:extLst>
              </a:tr>
              <a:tr h="532463">
                <a:tc>
                  <a:txBody>
                    <a:bodyPr/>
                    <a:lstStyle/>
                    <a:p>
                      <a:r>
                        <a:rPr lang="fr-FR" sz="2400" baseline="0" dirty="0">
                          <a:solidFill>
                            <a:schemeClr val="bg1"/>
                          </a:solidFill>
                          <a:latin typeface="Calibri" panose="020F0502020204030204" pitchFamily="34" charset="0"/>
                          <a:cs typeface="Calibri" panose="020F0502020204030204" pitchFamily="34" charset="0"/>
                        </a:rPr>
                        <a:t>Tél.</a:t>
                      </a:r>
                    </a:p>
                  </a:txBody>
                  <a:tcPr/>
                </a:tc>
                <a:tc>
                  <a:txBody>
                    <a:bodyPr/>
                    <a:lstStyle/>
                    <a:p>
                      <a:endParaRPr lang="fr-FR" sz="1800" baseline="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48139355"/>
                  </a:ext>
                </a:extLst>
              </a:tr>
            </a:tbl>
          </a:graphicData>
        </a:graphic>
      </p:graphicFrame>
      <p:graphicFrame>
        <p:nvGraphicFramePr>
          <p:cNvPr id="5" name="Tableau 7">
            <a:extLst>
              <a:ext uri="{FF2B5EF4-FFF2-40B4-BE49-F238E27FC236}">
                <a16:creationId xmlns:a16="http://schemas.microsoft.com/office/drawing/2014/main" id="{7A9436C3-8054-43FF-B20A-06FFC3A180A3}"/>
              </a:ext>
            </a:extLst>
          </p:cNvPr>
          <p:cNvGraphicFramePr>
            <a:graphicFrameLocks noGrp="1"/>
          </p:cNvGraphicFramePr>
          <p:nvPr>
            <p:extLst>
              <p:ext uri="{D42A27DB-BD31-4B8C-83A1-F6EECF244321}">
                <p14:modId xmlns:p14="http://schemas.microsoft.com/office/powerpoint/2010/main" val="930636828"/>
              </p:ext>
            </p:extLst>
          </p:nvPr>
        </p:nvGraphicFramePr>
        <p:xfrm>
          <a:off x="567430" y="3629932"/>
          <a:ext cx="11057140" cy="2160001"/>
        </p:xfrm>
        <a:graphic>
          <a:graphicData uri="http://schemas.openxmlformats.org/drawingml/2006/table">
            <a:tbl>
              <a:tblPr firstRow="1" bandRow="1">
                <a:tableStyleId>{5C22544A-7EE6-4342-B048-85BDC9FD1C3A}</a:tableStyleId>
              </a:tblPr>
              <a:tblGrid>
                <a:gridCol w="2136013">
                  <a:extLst>
                    <a:ext uri="{9D8B030D-6E8A-4147-A177-3AD203B41FA5}">
                      <a16:colId xmlns:a16="http://schemas.microsoft.com/office/drawing/2014/main" val="748810640"/>
                    </a:ext>
                  </a:extLst>
                </a:gridCol>
                <a:gridCol w="8921127">
                  <a:extLst>
                    <a:ext uri="{9D8B030D-6E8A-4147-A177-3AD203B41FA5}">
                      <a16:colId xmlns:a16="http://schemas.microsoft.com/office/drawing/2014/main" val="703991714"/>
                    </a:ext>
                  </a:extLst>
                </a:gridCol>
              </a:tblGrid>
              <a:tr h="562612">
                <a:tc gridSpan="2">
                  <a:txBody>
                    <a:bodyPr/>
                    <a:lstStyle/>
                    <a:p>
                      <a:pPr algn="ctr"/>
                      <a:r>
                        <a:rPr lang="fr-FR" sz="2400" dirty="0">
                          <a:latin typeface="Calibri" panose="020F0502020204030204" pitchFamily="34" charset="0"/>
                          <a:cs typeface="Calibri" panose="020F0502020204030204" pitchFamily="34" charset="0"/>
                        </a:rPr>
                        <a:t>MAÎTRISE D’ŒUVRE  2</a:t>
                      </a:r>
                    </a:p>
                  </a:txBody>
                  <a:tcPr>
                    <a:solidFill>
                      <a:schemeClr val="tx1">
                        <a:lumMod val="50000"/>
                      </a:schemeClr>
                    </a:solidFill>
                  </a:tcPr>
                </a:tc>
                <a:tc hMerge="1">
                  <a:txBody>
                    <a:bodyPr/>
                    <a:lstStyle/>
                    <a:p>
                      <a:endParaRPr lang="fr-FR"/>
                    </a:p>
                  </a:txBody>
                  <a:tcPr/>
                </a:tc>
                <a:extLst>
                  <a:ext uri="{0D108BD9-81ED-4DB2-BD59-A6C34878D82A}">
                    <a16:rowId xmlns:a16="http://schemas.microsoft.com/office/drawing/2014/main" val="3398587562"/>
                  </a:ext>
                </a:extLst>
              </a:tr>
              <a:tr h="532463">
                <a:tc>
                  <a:txBody>
                    <a:bodyPr/>
                    <a:lstStyle/>
                    <a:p>
                      <a:pPr marL="0" algn="l" defTabSz="457200" rtl="0" eaLnBrk="1" latinLnBrk="0" hangingPunct="1"/>
                      <a:r>
                        <a:rPr lang="fr-FR" sz="2400" kern="1200" baseline="0" dirty="0">
                          <a:solidFill>
                            <a:schemeClr val="bg1"/>
                          </a:solidFill>
                          <a:latin typeface="Calibri" panose="020F0502020204030204" pitchFamily="34" charset="0"/>
                          <a:ea typeface="+mn-ea"/>
                          <a:cs typeface="Calibri" panose="020F0502020204030204" pitchFamily="34" charset="0"/>
                        </a:rPr>
                        <a:t>Raison sociale </a:t>
                      </a:r>
                    </a:p>
                  </a:txBody>
                  <a:tcPr/>
                </a:tc>
                <a:tc>
                  <a:txBody>
                    <a:bodyPr/>
                    <a:lstStyle/>
                    <a:p>
                      <a:pPr marL="0" algn="l" defTabSz="457200" rtl="0" eaLnBrk="1" latinLnBrk="0" hangingPunct="1"/>
                      <a:endParaRPr lang="fr-FR" sz="2000" kern="1200" baseline="0" dirty="0">
                        <a:solidFill>
                          <a:schemeClr val="bg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718624826"/>
                  </a:ext>
                </a:extLst>
              </a:tr>
              <a:tr h="532463">
                <a:tc>
                  <a:txBody>
                    <a:bodyPr/>
                    <a:lstStyle/>
                    <a:p>
                      <a:pPr marL="0" algn="l" defTabSz="457200" rtl="0" eaLnBrk="1" latinLnBrk="0" hangingPunct="1"/>
                      <a:r>
                        <a:rPr lang="fr-FR" sz="2400" kern="1200" baseline="0" dirty="0">
                          <a:solidFill>
                            <a:schemeClr val="bg1"/>
                          </a:solidFill>
                          <a:latin typeface="Calibri" panose="020F0502020204030204" pitchFamily="34" charset="0"/>
                          <a:ea typeface="+mn-ea"/>
                          <a:cs typeface="Calibri" panose="020F0502020204030204" pitchFamily="34" charset="0"/>
                        </a:rPr>
                        <a:t>Adresse</a:t>
                      </a:r>
                    </a:p>
                  </a:txBody>
                  <a:tcPr/>
                </a:tc>
                <a:tc>
                  <a:txBody>
                    <a:bodyPr/>
                    <a:lstStyle/>
                    <a:p>
                      <a:pPr marL="0" algn="l" defTabSz="457200" rtl="0" eaLnBrk="1" latinLnBrk="0" hangingPunct="1"/>
                      <a:endParaRPr lang="fr-FR" sz="2000" kern="1200" baseline="0" dirty="0">
                        <a:solidFill>
                          <a:schemeClr val="bg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755024135"/>
                  </a:ext>
                </a:extLst>
              </a:tr>
              <a:tr h="532463">
                <a:tc>
                  <a:txBody>
                    <a:bodyPr/>
                    <a:lstStyle/>
                    <a:p>
                      <a:pPr marL="0" algn="l" defTabSz="457200" rtl="0" eaLnBrk="1" latinLnBrk="0" hangingPunct="1"/>
                      <a:r>
                        <a:rPr lang="fr-FR" sz="2400" kern="1200" baseline="0" dirty="0">
                          <a:solidFill>
                            <a:schemeClr val="bg1"/>
                          </a:solidFill>
                          <a:latin typeface="Calibri" panose="020F0502020204030204" pitchFamily="34" charset="0"/>
                          <a:ea typeface="+mn-ea"/>
                          <a:cs typeface="Calibri" panose="020F0502020204030204" pitchFamily="34" charset="0"/>
                        </a:rPr>
                        <a:t>Tél.</a:t>
                      </a:r>
                    </a:p>
                  </a:txBody>
                  <a:tcPr/>
                </a:tc>
                <a:tc>
                  <a:txBody>
                    <a:bodyPr/>
                    <a:lstStyle/>
                    <a:p>
                      <a:pPr marL="0" algn="l" defTabSz="457200" rtl="0" eaLnBrk="1" latinLnBrk="0" hangingPunct="1"/>
                      <a:endParaRPr lang="fr-FR" sz="2000" kern="1200" baseline="0" dirty="0">
                        <a:solidFill>
                          <a:schemeClr val="bg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948139355"/>
                  </a:ext>
                </a:extLst>
              </a:tr>
            </a:tbl>
          </a:graphicData>
        </a:graphic>
      </p:graphicFrame>
    </p:spTree>
    <p:extLst>
      <p:ext uri="{BB962C8B-B14F-4D97-AF65-F5344CB8AC3E}">
        <p14:creationId xmlns:p14="http://schemas.microsoft.com/office/powerpoint/2010/main" val="3096521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F6B57C-B6A8-4CAD-BA69-CBF7A8A1098A}"/>
              </a:ext>
            </a:extLst>
          </p:cNvPr>
          <p:cNvSpPr txBox="1"/>
          <p:nvPr/>
        </p:nvSpPr>
        <p:spPr>
          <a:xfrm>
            <a:off x="1329070" y="2987749"/>
            <a:ext cx="8814390" cy="769441"/>
          </a:xfrm>
          <a:prstGeom prst="rect">
            <a:avLst/>
          </a:prstGeom>
          <a:noFill/>
        </p:spPr>
        <p:txBody>
          <a:bodyPr wrap="square" rtlCol="0">
            <a:spAutoFit/>
          </a:bodyPr>
          <a:lstStyle/>
          <a:p>
            <a:pPr algn="ctr"/>
            <a:r>
              <a:rPr lang="fr-FR" sz="4400" dirty="0">
                <a:solidFill>
                  <a:schemeClr val="bg1"/>
                </a:solidFill>
                <a:latin typeface="Calibri" panose="020F0502020204030204" pitchFamily="34" charset="0"/>
                <a:cs typeface="Calibri" panose="020F0502020204030204" pitchFamily="34" charset="0"/>
              </a:rPr>
              <a:t>PRÉSENTATION DÉTAILLÉE DU PROJET</a:t>
            </a:r>
          </a:p>
        </p:txBody>
      </p:sp>
    </p:spTree>
    <p:extLst>
      <p:ext uri="{BB962C8B-B14F-4D97-AF65-F5344CB8AC3E}">
        <p14:creationId xmlns:p14="http://schemas.microsoft.com/office/powerpoint/2010/main" val="346762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68114209-59E2-4E53-9A7F-6370819D998F}"/>
              </a:ext>
            </a:extLst>
          </p:cNvPr>
          <p:cNvGraphicFramePr>
            <a:graphicFrameLocks noGrp="1"/>
          </p:cNvGraphicFramePr>
          <p:nvPr>
            <p:extLst>
              <p:ext uri="{D42A27DB-BD31-4B8C-83A1-F6EECF244321}">
                <p14:modId xmlns:p14="http://schemas.microsoft.com/office/powerpoint/2010/main" val="2827018837"/>
              </p:ext>
            </p:extLst>
          </p:nvPr>
        </p:nvGraphicFramePr>
        <p:xfrm>
          <a:off x="214488" y="158044"/>
          <a:ext cx="11796889" cy="6539265"/>
        </p:xfrm>
        <a:graphic>
          <a:graphicData uri="http://schemas.openxmlformats.org/drawingml/2006/table">
            <a:tbl>
              <a:tblPr firstRow="1" bandRow="1">
                <a:tableStyleId>{5C22544A-7EE6-4342-B048-85BDC9FD1C3A}</a:tableStyleId>
              </a:tblPr>
              <a:tblGrid>
                <a:gridCol w="4301068">
                  <a:extLst>
                    <a:ext uri="{9D8B030D-6E8A-4147-A177-3AD203B41FA5}">
                      <a16:colId xmlns:a16="http://schemas.microsoft.com/office/drawing/2014/main" val="1061321583"/>
                    </a:ext>
                  </a:extLst>
                </a:gridCol>
                <a:gridCol w="7495821">
                  <a:extLst>
                    <a:ext uri="{9D8B030D-6E8A-4147-A177-3AD203B41FA5}">
                      <a16:colId xmlns:a16="http://schemas.microsoft.com/office/drawing/2014/main" val="2820879178"/>
                    </a:ext>
                  </a:extLst>
                </a:gridCol>
              </a:tblGrid>
              <a:tr h="522736">
                <a:tc gridSpan="2">
                  <a:txBody>
                    <a:bodyPr/>
                    <a:lstStyle/>
                    <a:p>
                      <a:pPr algn="ctr"/>
                      <a:r>
                        <a:rPr lang="fr-FR" sz="2800" dirty="0">
                          <a:solidFill>
                            <a:schemeClr val="tx1"/>
                          </a:solidFill>
                          <a:latin typeface="Calibri" panose="020F0502020204030204" pitchFamily="34" charset="0"/>
                          <a:cs typeface="Calibri" panose="020F0502020204030204" pitchFamily="34" charset="0"/>
                        </a:rPr>
                        <a:t>CARACTÉRISTIQUES DU PROJET</a:t>
                      </a:r>
                    </a:p>
                  </a:txBody>
                  <a:tcPr>
                    <a:solidFill>
                      <a:schemeClr val="tx1">
                        <a:lumMod val="50000"/>
                      </a:schemeClr>
                    </a:solidFill>
                  </a:tcPr>
                </a:tc>
                <a:tc hMerge="1">
                  <a:txBody>
                    <a:bodyPr/>
                    <a:lstStyle/>
                    <a:p>
                      <a:endParaRPr lang="fr-FR"/>
                    </a:p>
                  </a:txBody>
                  <a:tcPr/>
                </a:tc>
                <a:extLst>
                  <a:ext uri="{0D108BD9-81ED-4DB2-BD59-A6C34878D82A}">
                    <a16:rowId xmlns:a16="http://schemas.microsoft.com/office/drawing/2014/main" val="2657597335"/>
                  </a:ext>
                </a:extLst>
              </a:tr>
              <a:tr h="565675">
                <a:tc>
                  <a:txBody>
                    <a:bodyPr/>
                    <a:lstStyle/>
                    <a:p>
                      <a:r>
                        <a:rPr lang="fr-FR" sz="2400" dirty="0">
                          <a:solidFill>
                            <a:schemeClr val="bg1"/>
                          </a:solidFill>
                          <a:latin typeface="Calibri" panose="020F0502020204030204" pitchFamily="34" charset="0"/>
                          <a:cs typeface="Calibri" panose="020F0502020204030204" pitchFamily="34" charset="0"/>
                        </a:rPr>
                        <a:t>Nombre de bâtiments</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4638549"/>
                  </a:ext>
                </a:extLst>
              </a:tr>
              <a:tr h="12993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400" dirty="0">
                          <a:solidFill>
                            <a:schemeClr val="bg1"/>
                          </a:solidFill>
                          <a:latin typeface="Calibri" panose="020F0502020204030204" pitchFamily="34" charset="0"/>
                          <a:cs typeface="Calibri" panose="020F0502020204030204" pitchFamily="34" charset="0"/>
                        </a:rPr>
                        <a:t>Type d’occupation</a:t>
                      </a:r>
                    </a:p>
                    <a:p>
                      <a:pPr marL="0" marR="0" lvl="0" indent="0" algn="l" rtl="0" eaLnBrk="1" fontAlgn="auto" latinLnBrk="0" hangingPunct="1">
                        <a:lnSpc>
                          <a:spcPct val="100000"/>
                        </a:lnSpc>
                        <a:spcBef>
                          <a:spcPts val="0"/>
                        </a:spcBef>
                        <a:spcAft>
                          <a:spcPts val="0"/>
                        </a:spcAft>
                        <a:buFontTx/>
                        <a:buNone/>
                      </a:pPr>
                      <a:r>
                        <a:rPr lang="fr-FR" sz="1600" dirty="0">
                          <a:solidFill>
                            <a:schemeClr val="bg1"/>
                          </a:solidFill>
                          <a:latin typeface="Calibri" panose="020F0502020204030204" pitchFamily="34" charset="0"/>
                          <a:cs typeface="Calibri" panose="020F0502020204030204" pitchFamily="34" charset="0"/>
                        </a:rPr>
                        <a:t>(Ex. résidences principales, locaux professionnels ou commerciaux, résidences étudiantes, résidences de tourisme…) </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46182288"/>
                  </a:ext>
                </a:extLst>
              </a:tr>
              <a:tr h="4624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400" dirty="0">
                          <a:solidFill>
                            <a:schemeClr val="bg1"/>
                          </a:solidFill>
                          <a:latin typeface="Calibri" panose="020F0502020204030204" pitchFamily="34" charset="0"/>
                          <a:cs typeface="Calibri" panose="020F0502020204030204" pitchFamily="34" charset="0"/>
                        </a:rPr>
                        <a:t>Surface du terrain de l’opération</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2400" dirty="0">
                          <a:solidFill>
                            <a:schemeClr val="bg1"/>
                          </a:solidFill>
                          <a:latin typeface="Calibri" panose="020F0502020204030204" pitchFamily="34" charset="0"/>
                          <a:cs typeface="Calibri" panose="020F0502020204030204" pitchFamily="34" charset="0"/>
                        </a:rPr>
                        <a:t>m²</a:t>
                      </a:r>
                    </a:p>
                  </a:txBody>
                  <a:tcPr/>
                </a:tc>
                <a:extLst>
                  <a:ext uri="{0D108BD9-81ED-4DB2-BD59-A6C34878D82A}">
                    <a16:rowId xmlns:a16="http://schemas.microsoft.com/office/drawing/2014/main" val="1263732481"/>
                  </a:ext>
                </a:extLst>
              </a:tr>
              <a:tr h="462438">
                <a:tc>
                  <a:txBody>
                    <a:bodyPr/>
                    <a:lstStyle/>
                    <a:p>
                      <a:r>
                        <a:rPr lang="fr-FR" sz="2400" dirty="0">
                          <a:solidFill>
                            <a:schemeClr val="bg1"/>
                          </a:solidFill>
                          <a:latin typeface="Calibri" panose="020F0502020204030204" pitchFamily="34" charset="0"/>
                          <a:cs typeface="Calibri" panose="020F0502020204030204" pitchFamily="34" charset="0"/>
                        </a:rPr>
                        <a:t>Surface de plancher</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2400" dirty="0">
                          <a:solidFill>
                            <a:schemeClr val="bg1"/>
                          </a:solidFill>
                          <a:latin typeface="Calibri" panose="020F0502020204030204" pitchFamily="34" charset="0"/>
                          <a:cs typeface="Calibri" panose="020F0502020204030204" pitchFamily="34" charset="0"/>
                        </a:rPr>
                        <a:t>m²</a:t>
                      </a:r>
                    </a:p>
                  </a:txBody>
                  <a:tcPr/>
                </a:tc>
                <a:extLst>
                  <a:ext uri="{0D108BD9-81ED-4DB2-BD59-A6C34878D82A}">
                    <a16:rowId xmlns:a16="http://schemas.microsoft.com/office/drawing/2014/main" val="1932254905"/>
                  </a:ext>
                </a:extLst>
              </a:tr>
              <a:tr h="420065">
                <a:tc>
                  <a:txBody>
                    <a:bodyPr/>
                    <a:lstStyle/>
                    <a:p>
                      <a:pPr marL="0" marR="0" lvl="0" indent="0" algn="l" rtl="0" eaLnBrk="1" fontAlgn="auto" latinLnBrk="0" hangingPunct="1">
                        <a:lnSpc>
                          <a:spcPct val="100000"/>
                        </a:lnSpc>
                        <a:spcBef>
                          <a:spcPts val="0"/>
                        </a:spcBef>
                        <a:spcAft>
                          <a:spcPts val="0"/>
                        </a:spcAft>
                        <a:buFontTx/>
                        <a:buNone/>
                      </a:pPr>
                      <a:r>
                        <a:rPr lang="fr-FR" sz="2400" dirty="0">
                          <a:solidFill>
                            <a:schemeClr val="bg1"/>
                          </a:solidFill>
                          <a:latin typeface="Calibri" panose="020F0502020204030204" pitchFamily="34" charset="0"/>
                          <a:cs typeface="Calibri" panose="020F0502020204030204" pitchFamily="34" charset="0"/>
                        </a:rPr>
                        <a:t>Surface des espaces verts  </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2400" dirty="0">
                          <a:solidFill>
                            <a:schemeClr val="bg1"/>
                          </a:solidFill>
                          <a:latin typeface="Calibri" panose="020F0502020204030204" pitchFamily="34" charset="0"/>
                          <a:cs typeface="Calibri" panose="020F0502020204030204" pitchFamily="34" charset="0"/>
                        </a:rPr>
                        <a:t>m²</a:t>
                      </a:r>
                    </a:p>
                  </a:txBody>
                  <a:tcPr/>
                </a:tc>
                <a:extLst>
                  <a:ext uri="{0D108BD9-81ED-4DB2-BD59-A6C34878D82A}">
                    <a16:rowId xmlns:a16="http://schemas.microsoft.com/office/drawing/2014/main" val="3716493374"/>
                  </a:ext>
                </a:extLst>
              </a:tr>
              <a:tr h="4028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400" dirty="0">
                          <a:solidFill>
                            <a:schemeClr val="bg1"/>
                          </a:solidFill>
                          <a:latin typeface="Calibri" panose="020F0502020204030204" pitchFamily="34" charset="0"/>
                          <a:cs typeface="Calibri" panose="020F0502020204030204" pitchFamily="34" charset="0"/>
                        </a:rPr>
                        <a:t>Surface habitable</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2400" dirty="0">
                          <a:solidFill>
                            <a:schemeClr val="bg1"/>
                          </a:solidFill>
                          <a:latin typeface="Calibri" panose="020F0502020204030204" pitchFamily="34" charset="0"/>
                          <a:cs typeface="Calibri" panose="020F0502020204030204" pitchFamily="34" charset="0"/>
                        </a:rPr>
                        <a:t>m²</a:t>
                      </a:r>
                    </a:p>
                  </a:txBody>
                  <a:tcPr/>
                </a:tc>
                <a:extLst>
                  <a:ext uri="{0D108BD9-81ED-4DB2-BD59-A6C34878D82A}">
                    <a16:rowId xmlns:a16="http://schemas.microsoft.com/office/drawing/2014/main" val="1356434660"/>
                  </a:ext>
                </a:extLst>
              </a:tr>
              <a:tr h="462438">
                <a:tc>
                  <a:txBody>
                    <a:bodyPr/>
                    <a:lstStyle/>
                    <a:p>
                      <a:r>
                        <a:rPr lang="fr-FR" sz="2400" dirty="0">
                          <a:solidFill>
                            <a:schemeClr val="bg1"/>
                          </a:solidFill>
                          <a:latin typeface="Calibri" panose="020F0502020204030204" pitchFamily="34" charset="0"/>
                          <a:cs typeface="Calibri" panose="020F0502020204030204" pitchFamily="34" charset="0"/>
                        </a:rPr>
                        <a:t>Nombre de logements</a:t>
                      </a:r>
                    </a:p>
                  </a:txBody>
                  <a:tcPr/>
                </a:tc>
                <a:tc>
                  <a:txBody>
                    <a:bodyPr/>
                    <a:lstStyle/>
                    <a:p>
                      <a:pPr algn="r"/>
                      <a:endParaRPr lang="fr-FR"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77283726"/>
                  </a:ext>
                </a:extLst>
              </a:tr>
              <a:tr h="462438">
                <a:tc>
                  <a:txBody>
                    <a:bodyPr/>
                    <a:lstStyle/>
                    <a:p>
                      <a:r>
                        <a:rPr lang="fr-FR" sz="2400" dirty="0">
                          <a:solidFill>
                            <a:schemeClr val="bg1"/>
                          </a:solidFill>
                          <a:latin typeface="Calibri" panose="020F0502020204030204" pitchFamily="34" charset="0"/>
                          <a:cs typeface="Calibri" panose="020F0502020204030204" pitchFamily="34" charset="0"/>
                        </a:rPr>
                        <a:t>Typologie des logements</a:t>
                      </a:r>
                    </a:p>
                  </a:txBody>
                  <a:tcPr/>
                </a:tc>
                <a:tc>
                  <a:txBody>
                    <a:bodyPr/>
                    <a:lstStyle/>
                    <a:p>
                      <a:pPr algn="r"/>
                      <a:endParaRPr lang="fr-FR"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60791521"/>
                  </a:ext>
                </a:extLst>
              </a:tr>
              <a:tr h="4624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400" dirty="0">
                          <a:solidFill>
                            <a:schemeClr val="bg1"/>
                          </a:solidFill>
                          <a:latin typeface="Calibri" panose="020F0502020204030204" pitchFamily="34" charset="0"/>
                          <a:cs typeface="Calibri" panose="020F0502020204030204" pitchFamily="34" charset="0"/>
                        </a:rPr>
                        <a:t>Nombre d’étages</a:t>
                      </a:r>
                    </a:p>
                  </a:txBody>
                  <a:tcPr/>
                </a:tc>
                <a:tc>
                  <a:txBody>
                    <a:bodyPr/>
                    <a:lstStyle/>
                    <a:p>
                      <a:pPr algn="r"/>
                      <a:endParaRPr lang="fr-FR"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95937232"/>
                  </a:ext>
                </a:extLst>
              </a:tr>
              <a:tr h="4624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400" dirty="0">
                          <a:solidFill>
                            <a:schemeClr val="bg1"/>
                          </a:solidFill>
                          <a:latin typeface="Calibri" panose="020F0502020204030204" pitchFamily="34" charset="0"/>
                          <a:cs typeface="Calibri" panose="020F0502020204030204" pitchFamily="34" charset="0"/>
                        </a:rPr>
                        <a:t>Nombre de commerces</a:t>
                      </a:r>
                    </a:p>
                  </a:txBody>
                  <a:tcPr/>
                </a:tc>
                <a:tc>
                  <a:txBody>
                    <a:bodyPr/>
                    <a:lstStyle/>
                    <a:p>
                      <a:pPr algn="r"/>
                      <a:endParaRPr lang="fr-FR"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59358218"/>
                  </a:ext>
                </a:extLst>
              </a:tr>
              <a:tr h="4624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400" dirty="0">
                          <a:solidFill>
                            <a:schemeClr val="bg1"/>
                          </a:solidFill>
                          <a:latin typeface="Calibri" panose="020F0502020204030204" pitchFamily="34" charset="0"/>
                          <a:cs typeface="Calibri" panose="020F0502020204030204" pitchFamily="34" charset="0"/>
                        </a:rPr>
                        <a:t>Autres équipements</a:t>
                      </a:r>
                    </a:p>
                  </a:txBody>
                  <a:tcPr/>
                </a:tc>
                <a:tc>
                  <a:txBody>
                    <a:bodyPr/>
                    <a:lstStyle/>
                    <a:p>
                      <a:pPr algn="r"/>
                      <a:endParaRPr lang="fr-FR"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15922705"/>
                  </a:ext>
                </a:extLst>
              </a:tr>
            </a:tbl>
          </a:graphicData>
        </a:graphic>
      </p:graphicFrame>
    </p:spTree>
    <p:extLst>
      <p:ext uri="{BB962C8B-B14F-4D97-AF65-F5344CB8AC3E}">
        <p14:creationId xmlns:p14="http://schemas.microsoft.com/office/powerpoint/2010/main" val="288896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au 6">
            <a:extLst>
              <a:ext uri="{FF2B5EF4-FFF2-40B4-BE49-F238E27FC236}">
                <a16:creationId xmlns:a16="http://schemas.microsoft.com/office/drawing/2014/main" id="{4A9F0EB3-8D5A-4E7C-A232-F12F9C33A279}"/>
              </a:ext>
            </a:extLst>
          </p:cNvPr>
          <p:cNvGraphicFramePr>
            <a:graphicFrameLocks noGrp="1"/>
          </p:cNvGraphicFramePr>
          <p:nvPr>
            <p:extLst>
              <p:ext uri="{D42A27DB-BD31-4B8C-83A1-F6EECF244321}">
                <p14:modId xmlns:p14="http://schemas.microsoft.com/office/powerpoint/2010/main" val="1717408782"/>
              </p:ext>
            </p:extLst>
          </p:nvPr>
        </p:nvGraphicFramePr>
        <p:xfrm>
          <a:off x="237067" y="272374"/>
          <a:ext cx="11717865" cy="6325470"/>
        </p:xfrm>
        <a:graphic>
          <a:graphicData uri="http://schemas.openxmlformats.org/drawingml/2006/table">
            <a:tbl>
              <a:tblPr firstRow="1" bandRow="1">
                <a:tableStyleId>{5C22544A-7EE6-4342-B048-85BDC9FD1C3A}</a:tableStyleId>
              </a:tblPr>
              <a:tblGrid>
                <a:gridCol w="2336800">
                  <a:extLst>
                    <a:ext uri="{9D8B030D-6E8A-4147-A177-3AD203B41FA5}">
                      <a16:colId xmlns:a16="http://schemas.microsoft.com/office/drawing/2014/main" val="1061321583"/>
                    </a:ext>
                  </a:extLst>
                </a:gridCol>
                <a:gridCol w="9381065">
                  <a:extLst>
                    <a:ext uri="{9D8B030D-6E8A-4147-A177-3AD203B41FA5}">
                      <a16:colId xmlns:a16="http://schemas.microsoft.com/office/drawing/2014/main" val="2820879178"/>
                    </a:ext>
                  </a:extLst>
                </a:gridCol>
              </a:tblGrid>
              <a:tr h="627864">
                <a:tc gridSpan="2">
                  <a:txBody>
                    <a:bodyPr/>
                    <a:lstStyle/>
                    <a:p>
                      <a:pPr algn="ctr"/>
                      <a:r>
                        <a:rPr lang="fr-FR" sz="3600" dirty="0">
                          <a:latin typeface="Calibri" panose="020F0502020204030204" pitchFamily="34" charset="0"/>
                          <a:cs typeface="Calibri" panose="020F0502020204030204" pitchFamily="34" charset="0"/>
                        </a:rPr>
                        <a:t>CARACTÉRISTIQUES DU PROJET</a:t>
                      </a:r>
                    </a:p>
                  </a:txBody>
                  <a:tcPr anchor="ctr">
                    <a:solidFill>
                      <a:schemeClr val="tx1">
                        <a:lumMod val="50000"/>
                      </a:schemeClr>
                    </a:solidFill>
                  </a:tcPr>
                </a:tc>
                <a:tc hMerge="1">
                  <a:txBody>
                    <a:bodyPr/>
                    <a:lstStyle/>
                    <a:p>
                      <a:endParaRPr lang="fr-FR"/>
                    </a:p>
                  </a:txBody>
                  <a:tcPr/>
                </a:tc>
                <a:extLst>
                  <a:ext uri="{0D108BD9-81ED-4DB2-BD59-A6C34878D82A}">
                    <a16:rowId xmlns:a16="http://schemas.microsoft.com/office/drawing/2014/main" val="2657597335"/>
                  </a:ext>
                </a:extLst>
              </a:tr>
              <a:tr h="1137078">
                <a:tc>
                  <a:txBody>
                    <a:bodyPr/>
                    <a:lstStyle/>
                    <a:p>
                      <a:r>
                        <a:rPr lang="fr-FR" sz="2800" dirty="0">
                          <a:solidFill>
                            <a:schemeClr val="bg1"/>
                          </a:solidFill>
                          <a:latin typeface="Calibri" panose="020F0502020204030204" pitchFamily="34" charset="0"/>
                          <a:cs typeface="Calibri" panose="020F0502020204030204" pitchFamily="34" charset="0"/>
                        </a:rPr>
                        <a:t>Mode de construction </a:t>
                      </a:r>
                    </a:p>
                  </a:txBody>
                  <a:tcPr/>
                </a:tc>
                <a:tc>
                  <a:txBody>
                    <a:bodyPr/>
                    <a:lstStyle/>
                    <a:p>
                      <a:pPr algn="just"/>
                      <a:endParaRPr lang="fr-FR"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36582711"/>
                  </a:ext>
                </a:extLst>
              </a:tr>
              <a:tr h="1137078">
                <a:tc>
                  <a:txBody>
                    <a:bodyPr/>
                    <a:lstStyle/>
                    <a:p>
                      <a:r>
                        <a:rPr lang="fr-FR" sz="2800" dirty="0">
                          <a:solidFill>
                            <a:schemeClr val="bg1"/>
                          </a:solidFill>
                          <a:latin typeface="Calibri" panose="020F0502020204030204" pitchFamily="34" charset="0"/>
                          <a:cs typeface="Calibri" panose="020F0502020204030204" pitchFamily="34" charset="0"/>
                        </a:rPr>
                        <a:t>Type de façade </a:t>
                      </a:r>
                    </a:p>
                  </a:txBody>
                  <a:tcPr/>
                </a:tc>
                <a:tc>
                  <a:txBody>
                    <a:bodyPr/>
                    <a:lstStyle/>
                    <a:p>
                      <a:pPr algn="just"/>
                      <a:endParaRPr lang="fr-FR"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4638549"/>
                  </a:ext>
                </a:extLst>
              </a:tr>
              <a:tr h="1137078">
                <a:tc>
                  <a:txBody>
                    <a:bodyPr/>
                    <a:lstStyle/>
                    <a:p>
                      <a:r>
                        <a:rPr lang="fr-FR" sz="2800" dirty="0">
                          <a:solidFill>
                            <a:schemeClr val="bg1"/>
                          </a:solidFill>
                          <a:latin typeface="Calibri" panose="020F0502020204030204" pitchFamily="34" charset="0"/>
                          <a:cs typeface="Calibri" panose="020F0502020204030204" pitchFamily="34" charset="0"/>
                        </a:rPr>
                        <a:t>Type de couverture </a:t>
                      </a:r>
                    </a:p>
                  </a:txBody>
                  <a:tcPr/>
                </a:tc>
                <a:tc>
                  <a:txBody>
                    <a:bodyPr/>
                    <a:lstStyle/>
                    <a:p>
                      <a:pPr algn="just"/>
                      <a:endParaRPr lang="fr-FR"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46182288"/>
                  </a:ext>
                </a:extLst>
              </a:tr>
              <a:tr h="1137078">
                <a:tc>
                  <a:txBody>
                    <a:bodyPr/>
                    <a:lstStyle/>
                    <a:p>
                      <a:r>
                        <a:rPr lang="fr-FR" sz="2800" dirty="0">
                          <a:solidFill>
                            <a:schemeClr val="bg1"/>
                          </a:solidFill>
                          <a:latin typeface="Calibri" panose="020F0502020204030204" pitchFamily="34" charset="0"/>
                          <a:cs typeface="Calibri" panose="020F0502020204030204" pitchFamily="34" charset="0"/>
                        </a:rPr>
                        <a:t>Type d’énergie utilisée </a:t>
                      </a:r>
                    </a:p>
                  </a:txBody>
                  <a:tcPr/>
                </a:tc>
                <a:tc>
                  <a:txBody>
                    <a:bodyPr/>
                    <a:lstStyle/>
                    <a:p>
                      <a:pPr algn="just"/>
                      <a:endParaRPr lang="fr-FR"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3732481"/>
                  </a:ext>
                </a:extLst>
              </a:tr>
              <a:tr h="1137078">
                <a:tc>
                  <a:txBody>
                    <a:bodyPr/>
                    <a:lstStyle/>
                    <a:p>
                      <a:r>
                        <a:rPr lang="fr-FR" sz="2800" dirty="0">
                          <a:solidFill>
                            <a:schemeClr val="bg1"/>
                          </a:solidFill>
                          <a:latin typeface="Calibri" panose="020F0502020204030204" pitchFamily="34" charset="0"/>
                          <a:cs typeface="Calibri" panose="020F0502020204030204" pitchFamily="34" charset="0"/>
                        </a:rPr>
                        <a:t>Certifications / labels</a:t>
                      </a:r>
                    </a:p>
                  </a:txBody>
                  <a:tcPr/>
                </a:tc>
                <a:tc>
                  <a:txBody>
                    <a:bodyPr/>
                    <a:lstStyle/>
                    <a:p>
                      <a:pPr marL="285750" indent="-285750" algn="just">
                        <a:spcAft>
                          <a:spcPts val="600"/>
                        </a:spcAft>
                        <a:buFont typeface="Wingdings" panose="05000000000000000000" pitchFamily="2" charset="2"/>
                        <a:buChar char="§"/>
                      </a:pPr>
                      <a:r>
                        <a:rPr lang="fr-FR" sz="2400" dirty="0">
                          <a:solidFill>
                            <a:schemeClr val="bg1"/>
                          </a:solidFill>
                          <a:latin typeface="Calibri" panose="020F0502020204030204" pitchFamily="34" charset="0"/>
                          <a:cs typeface="Calibri" panose="020F0502020204030204" pitchFamily="34" charset="0"/>
                        </a:rPr>
                        <a:t>Certifications : </a:t>
                      </a:r>
                    </a:p>
                    <a:p>
                      <a:pPr marL="285750" indent="-285750" algn="just">
                        <a:spcAft>
                          <a:spcPts val="600"/>
                        </a:spcAft>
                        <a:buFont typeface="Wingdings" panose="05000000000000000000" pitchFamily="2" charset="2"/>
                        <a:buChar char="§"/>
                      </a:pPr>
                      <a:r>
                        <a:rPr lang="fr-FR" sz="2400" dirty="0">
                          <a:solidFill>
                            <a:schemeClr val="bg1"/>
                          </a:solidFill>
                          <a:latin typeface="Calibri" panose="020F0502020204030204" pitchFamily="34" charset="0"/>
                          <a:cs typeface="Calibri" panose="020F0502020204030204" pitchFamily="34" charset="0"/>
                        </a:rPr>
                        <a:t>Labels : </a:t>
                      </a:r>
                    </a:p>
                  </a:txBody>
                  <a:tcPr/>
                </a:tc>
                <a:extLst>
                  <a:ext uri="{0D108BD9-81ED-4DB2-BD59-A6C34878D82A}">
                    <a16:rowId xmlns:a16="http://schemas.microsoft.com/office/drawing/2014/main" val="1932254905"/>
                  </a:ext>
                </a:extLst>
              </a:tr>
            </a:tbl>
          </a:graphicData>
        </a:graphic>
      </p:graphicFrame>
    </p:spTree>
    <p:extLst>
      <p:ext uri="{BB962C8B-B14F-4D97-AF65-F5344CB8AC3E}">
        <p14:creationId xmlns:p14="http://schemas.microsoft.com/office/powerpoint/2010/main" val="117895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73</TotalTime>
  <Words>680</Words>
  <Application>Microsoft Office PowerPoint</Application>
  <PresentationFormat>Grand écran</PresentationFormat>
  <Paragraphs>121</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Century Gothic</vt:lpstr>
      <vt:lpstr>Wingdings</vt:lpstr>
      <vt:lpstr>Maillage</vt:lpstr>
      <vt:lpstr>Présentation PowerPoint</vt:lpstr>
      <vt:lpstr>Ce  document est destiné aux membres du jury de votre chambre régionale.    Les visuels à insérer pourront être utilisés pour des publications print / web. Article 6 - Règlement du concours – Droits d’exposition et de publication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PYRAMIDES D’ARGENT  2020</dc:title>
  <dc:creator>Contact FPI</dc:creator>
  <cp:lastModifiedBy>Contact FPI</cp:lastModifiedBy>
  <cp:revision>42</cp:revision>
  <cp:lastPrinted>2019-10-21T15:43:36Z</cp:lastPrinted>
  <dcterms:created xsi:type="dcterms:W3CDTF">2019-09-11T15:05:00Z</dcterms:created>
  <dcterms:modified xsi:type="dcterms:W3CDTF">2026-02-12T12:42:12Z</dcterms:modified>
</cp:coreProperties>
</file>