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77" r:id="rId3"/>
    <p:sldId id="262" r:id="rId4"/>
    <p:sldId id="292" r:id="rId5"/>
    <p:sldId id="288" r:id="rId6"/>
    <p:sldId id="261" r:id="rId7"/>
    <p:sldId id="263" r:id="rId8"/>
    <p:sldId id="280" r:id="rId9"/>
    <p:sldId id="281" r:id="rId10"/>
    <p:sldId id="290" r:id="rId11"/>
    <p:sldId id="291" r:id="rId12"/>
    <p:sldId id="305" r:id="rId13"/>
    <p:sldId id="306" r:id="rId14"/>
    <p:sldId id="307" r:id="rId15"/>
    <p:sldId id="293" r:id="rId16"/>
    <p:sldId id="298" r:id="rId17"/>
    <p:sldId id="296" r:id="rId18"/>
    <p:sldId id="300" r:id="rId19"/>
    <p:sldId id="301" r:id="rId20"/>
    <p:sldId id="297" r:id="rId21"/>
    <p:sldId id="302" r:id="rId22"/>
    <p:sldId id="286" r:id="rId23"/>
    <p:sldId id="308" r:id="rId24"/>
    <p:sldId id="309" r:id="rId25"/>
    <p:sldId id="310" r:id="rId2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D6EF5D-0706-B806-7B6C-BBDFF5827B4F}" name="Sophie MAZOYER" initials="SM" userId="S-1-5-21-1724084105-953394045-96356389-166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TABEUR" initials="DT" lastIdx="2" clrIdx="0">
    <p:extLst>
      <p:ext uri="{19B8F6BF-5375-455C-9EA6-DF929625EA0E}">
        <p15:presenceInfo xmlns:p15="http://schemas.microsoft.com/office/powerpoint/2012/main" userId="S::contact@fpifrance.fr::091a7261-1fe1-483b-8686-2fcc0e4537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CA1"/>
    <a:srgbClr val="6699FF"/>
    <a:srgbClr val="278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42612-CC92-47A5-88B8-182FD3E674BA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7773E-6FAB-48D9-95D6-49E694F05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65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7773E-6FAB-48D9-95D6-49E694F058D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32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9D49B1F5-E95E-4D8F-9A06-39677A39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045" y="0"/>
            <a:ext cx="4396706" cy="6858000"/>
          </a:xfrm>
          <a:prstGeom prst="rect">
            <a:avLst/>
          </a:prstGeom>
          <a:solidFill>
            <a:schemeClr val="tx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DFD219-82B5-4F3F-A491-FF6DF3276524}"/>
              </a:ext>
            </a:extLst>
          </p:cNvPr>
          <p:cNvSpPr txBox="1"/>
          <p:nvPr/>
        </p:nvSpPr>
        <p:spPr>
          <a:xfrm>
            <a:off x="4904555" y="4998721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Dossier à télécharger  </a:t>
            </a:r>
          </a:p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le jury </a:t>
            </a:r>
          </a:p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votre chambre régionale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2566ED-C132-2151-248E-B1398645ECAC}"/>
              </a:ext>
            </a:extLst>
          </p:cNvPr>
          <p:cNvSpPr txBox="1"/>
          <p:nvPr/>
        </p:nvSpPr>
        <p:spPr>
          <a:xfrm>
            <a:off x="485553" y="1651376"/>
            <a:ext cx="4040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Catégorie: 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Immobilier d’Entreprise</a:t>
            </a:r>
          </a:p>
          <a:p>
            <a:pPr algn="ctr"/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Parrainée par :</a:t>
            </a:r>
          </a:p>
        </p:txBody>
      </p:sp>
      <p:pic>
        <p:nvPicPr>
          <p:cNvPr id="6" name="Image 5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BFDCAEFE-F756-7465-F799-4DC946E5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91" y="2870791"/>
            <a:ext cx="3028528" cy="1947427"/>
          </a:xfrm>
          <a:prstGeom prst="rect">
            <a:avLst/>
          </a:prstGeom>
        </p:spPr>
      </p:pic>
      <p:pic>
        <p:nvPicPr>
          <p:cNvPr id="8" name="Image 7" descr="Une image contenant Police, texte, noi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92CC653A-4BEC-E6E3-949D-7D4873977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97" y="69317"/>
            <a:ext cx="4508001" cy="1036322"/>
          </a:xfrm>
          <a:prstGeom prst="rect">
            <a:avLst/>
          </a:prstGeom>
        </p:spPr>
      </p:pic>
      <p:pic>
        <p:nvPicPr>
          <p:cNvPr id="10" name="Image 9" descr="Une image contenant texte, graphism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778818FB-55A7-276E-1F40-82B715463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002" y="644651"/>
            <a:ext cx="4949953" cy="278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457" y="1344168"/>
            <a:ext cx="11613956" cy="5254931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fr-FR" cap="none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texte doit être identique à celui du formulaire d’inscription en ligne 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0EDA842-03EE-4557-B641-C0F85AC9A737}"/>
              </a:ext>
            </a:extLst>
          </p:cNvPr>
          <p:cNvSpPr txBox="1"/>
          <p:nvPr/>
        </p:nvSpPr>
        <p:spPr>
          <a:xfrm>
            <a:off x="4986045" y="313765"/>
            <a:ext cx="6847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 du projet</a:t>
            </a:r>
          </a:p>
          <a:p>
            <a:pPr algn="r"/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(800 signes maximum)</a:t>
            </a:r>
          </a:p>
        </p:txBody>
      </p:sp>
    </p:spTree>
    <p:extLst>
      <p:ext uri="{BB962C8B-B14F-4D97-AF65-F5344CB8AC3E}">
        <p14:creationId xmlns:p14="http://schemas.microsoft.com/office/powerpoint/2010/main" val="27872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2889503" y="141305"/>
            <a:ext cx="894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minimum : description des </a:t>
            </a:r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choix constructifs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465169-C5D8-EA17-72EF-E2407AA2F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24" y="841248"/>
            <a:ext cx="11641388" cy="57424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8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1042417" y="95585"/>
            <a:ext cx="107909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minimum : </a:t>
            </a:r>
          </a:p>
          <a:p>
            <a:pPr algn="r"/>
            <a:r>
              <a:rPr lang="fr-F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note par l’économiste de la construction de l’intégration du </a:t>
            </a:r>
            <a:r>
              <a:rPr lang="fr-FR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coût total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465169-C5D8-EA17-72EF-E2407AA2F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261872"/>
            <a:ext cx="11604813" cy="53583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1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740664" y="113873"/>
            <a:ext cx="110927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minimum : </a:t>
            </a:r>
          </a:p>
          <a:p>
            <a:pPr algn="r"/>
            <a:r>
              <a:rPr lang="fr-F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 de calcul du BET concernant le </a:t>
            </a:r>
            <a:r>
              <a:rPr lang="fr-FR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confort thermique</a:t>
            </a:r>
            <a:r>
              <a:rPr lang="fr-F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le </a:t>
            </a:r>
            <a:r>
              <a:rPr lang="fr-FR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confort acoustique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465169-C5D8-EA17-72EF-E2407AA2F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40" y="1098759"/>
            <a:ext cx="11513373" cy="54574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35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1051561" y="187025"/>
            <a:ext cx="107909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minimum : </a:t>
            </a:r>
          </a:p>
          <a:p>
            <a:pPr algn="r"/>
            <a:r>
              <a:rPr lang="fr-F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Copie de </a:t>
            </a:r>
            <a:r>
              <a:rPr lang="fr-FR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l’attestation d’assurance dommage-ouvrage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465169-C5D8-EA17-72EF-E2407AA2F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016" y="1417320"/>
            <a:ext cx="11714541" cy="51480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4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5696711" y="141305"/>
            <a:ext cx="6136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de notation : </a:t>
            </a:r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ESTHÉTIQUE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1292C97-3AC8-DBF7-8CCB-8B35F5F90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1188720"/>
            <a:ext cx="11365991" cy="5513832"/>
          </a:xfrm>
        </p:spPr>
        <p:txBody>
          <a:bodyPr/>
          <a:lstStyle/>
          <a:p>
            <a:pPr algn="l"/>
            <a:endParaRPr lang="fr-FR" cap="none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algn="l"/>
            <a:endParaRPr lang="fr-FR" cap="none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algn="l"/>
            <a:endParaRPr lang="fr-FR" cap="none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algn="l"/>
            <a:endParaRPr lang="fr-FR" cap="none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algn="l"/>
            <a:endParaRPr lang="fr-FR" cap="none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7DEA525-2341-B4AD-DED2-5CEFCC867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486238"/>
              </p:ext>
            </p:extLst>
          </p:nvPr>
        </p:nvGraphicFramePr>
        <p:xfrm>
          <a:off x="195073" y="726080"/>
          <a:ext cx="11638340" cy="59764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638340">
                  <a:extLst>
                    <a:ext uri="{9D8B030D-6E8A-4147-A177-3AD203B41FA5}">
                      <a16:colId xmlns:a16="http://schemas.microsoft.com/office/drawing/2014/main" val="196001"/>
                    </a:ext>
                  </a:extLst>
                </a:gridCol>
              </a:tblGrid>
              <a:tr h="61034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Intégration dans l’environnement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959969"/>
                  </a:ext>
                </a:extLst>
              </a:tr>
              <a:tr h="2399364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571476"/>
                  </a:ext>
                </a:extLst>
              </a:tr>
              <a:tr h="5273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Création d’une image bâtie porteuse d’enseigne pour l’entreprise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26733"/>
                  </a:ext>
                </a:extLst>
              </a:tr>
              <a:tr h="2439434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57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53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5257799" y="155448"/>
            <a:ext cx="657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+mj-lt"/>
              </a:rPr>
              <a:t>Critère de notation : </a:t>
            </a:r>
            <a:r>
              <a:rPr lang="fr-FR" sz="3200" b="1" dirty="0">
                <a:solidFill>
                  <a:schemeClr val="bg1"/>
                </a:solidFill>
                <a:latin typeface="+mj-lt"/>
              </a:rPr>
              <a:t>ESTHÉTIQUE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1292C97-3AC8-DBF7-8CCB-8B35F5F90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1188720"/>
            <a:ext cx="11365991" cy="5513832"/>
          </a:xfrm>
        </p:spPr>
        <p:txBody>
          <a:bodyPr/>
          <a:lstStyle/>
          <a:p>
            <a:pPr algn="l"/>
            <a:endParaRPr lang="fr-FR" cap="none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algn="l"/>
            <a:endParaRPr lang="fr-FR" cap="none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algn="l"/>
            <a:endParaRPr lang="fr-FR" cap="none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algn="l"/>
            <a:endParaRPr lang="fr-FR" cap="none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algn="l"/>
            <a:endParaRPr lang="fr-FR" cap="none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7DEA525-2341-B4AD-DED2-5CEFCC867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892826"/>
              </p:ext>
            </p:extLst>
          </p:nvPr>
        </p:nvGraphicFramePr>
        <p:xfrm>
          <a:off x="195073" y="923543"/>
          <a:ext cx="11801854" cy="577900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801854">
                  <a:extLst>
                    <a:ext uri="{9D8B030D-6E8A-4147-A177-3AD203B41FA5}">
                      <a16:colId xmlns:a16="http://schemas.microsoft.com/office/drawing/2014/main" val="196001"/>
                    </a:ext>
                  </a:extLst>
                </a:gridCol>
              </a:tblGrid>
              <a:tr h="590175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Qualité esthétique des matériaux composant les façades. Aptitude au vieillissement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959969"/>
                  </a:ext>
                </a:extLst>
              </a:tr>
              <a:tr h="5188832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571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389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1207009" y="150449"/>
            <a:ext cx="1079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de sélection : </a:t>
            </a:r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FONCTIONNALITÉ ET CONFORT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3664680-02A1-AD6C-4728-7780A5429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756700"/>
              </p:ext>
            </p:extLst>
          </p:nvPr>
        </p:nvGraphicFramePr>
        <p:xfrm>
          <a:off x="440436" y="822960"/>
          <a:ext cx="11638340" cy="569671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638340">
                  <a:extLst>
                    <a:ext uri="{9D8B030D-6E8A-4147-A177-3AD203B41FA5}">
                      <a16:colId xmlns:a16="http://schemas.microsoft.com/office/drawing/2014/main" val="196001"/>
                    </a:ext>
                  </a:extLst>
                </a:gridCol>
              </a:tblGrid>
              <a:tr h="58177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Facilité d’usage (taille des plateaux, divisibilité, modularité)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959969"/>
                  </a:ext>
                </a:extLst>
              </a:tr>
              <a:tr h="2287049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571476"/>
                  </a:ext>
                </a:extLst>
              </a:tr>
              <a:tr h="5026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Aptitude à changer de type d’usage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26733"/>
                  </a:ext>
                </a:extLst>
              </a:tr>
              <a:tr h="2325244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57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974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1124174" y="122460"/>
            <a:ext cx="1079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de sélection : </a:t>
            </a:r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FONCTIONNALITÉ ET CONFORT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3664680-02A1-AD6C-4728-7780A5429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303591"/>
              </p:ext>
            </p:extLst>
          </p:nvPr>
        </p:nvGraphicFramePr>
        <p:xfrm>
          <a:off x="276830" y="896112"/>
          <a:ext cx="11638340" cy="58394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638340">
                  <a:extLst>
                    <a:ext uri="{9D8B030D-6E8A-4147-A177-3AD203B41FA5}">
                      <a16:colId xmlns:a16="http://schemas.microsoft.com/office/drawing/2014/main" val="196001"/>
                    </a:ext>
                  </a:extLst>
                </a:gridCol>
              </a:tblGrid>
              <a:tr h="596345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Qualité des parties communes : ratio surfaces privatisables / parties communes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959969"/>
                  </a:ext>
                </a:extLst>
              </a:tr>
              <a:tr h="2344345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571476"/>
                  </a:ext>
                </a:extLst>
              </a:tr>
              <a:tr h="51524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Aptitude à l’entretien et au vieillissement (des parties privatives et communes)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26733"/>
                  </a:ext>
                </a:extLst>
              </a:tr>
              <a:tr h="2383496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57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081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1042417" y="388193"/>
            <a:ext cx="1079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de sélection : </a:t>
            </a:r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FONCTIONNALITÉ ET CONFORT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3664680-02A1-AD6C-4728-7780A5429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167633"/>
              </p:ext>
            </p:extLst>
          </p:nvPr>
        </p:nvGraphicFramePr>
        <p:xfrm>
          <a:off x="276830" y="1221708"/>
          <a:ext cx="11638340" cy="55138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638340">
                  <a:extLst>
                    <a:ext uri="{9D8B030D-6E8A-4147-A177-3AD203B41FA5}">
                      <a16:colId xmlns:a16="http://schemas.microsoft.com/office/drawing/2014/main" val="196001"/>
                    </a:ext>
                  </a:extLst>
                </a:gridCol>
              </a:tblGrid>
              <a:tr h="563094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Qualité de confort intérieur des espaces de travail (surfaces vitrées, zones aveugles, zones de détente et d’accueil...)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959969"/>
                  </a:ext>
                </a:extLst>
              </a:tr>
              <a:tr h="2213629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571476"/>
                  </a:ext>
                </a:extLst>
              </a:tr>
              <a:tr h="4865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Qualité de confort thermique et acoustique…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26733"/>
                  </a:ext>
                </a:extLst>
              </a:tr>
              <a:tr h="225059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57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61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D74B4CD5-DA8B-E64E-A9DC-ECC735CA43AC}"/>
              </a:ext>
            </a:extLst>
          </p:cNvPr>
          <p:cNvSpPr txBox="1"/>
          <p:nvPr/>
        </p:nvSpPr>
        <p:spPr>
          <a:xfrm>
            <a:off x="950976" y="2290226"/>
            <a:ext cx="1046988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  document est destiné aux membres du jury de votre chambre régionale.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 visuels à insérer pourront être utilisés pour des publications print / web.</a:t>
            </a:r>
            <a:br>
              <a:rPr lang="fr-FR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i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Article 6 - Règlement du concours – Droits d’exposition et de publication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29267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2093437" y="45474"/>
            <a:ext cx="9821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de sélection : </a:t>
            </a:r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ÉCONOMIE D’ÉNERGIE ET QUALITÉ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1292C97-3AC8-DBF7-8CCB-8B35F5F90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1188720"/>
            <a:ext cx="11365991" cy="5513832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fr-FR" cap="none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79695CA-6A3C-A636-3EBE-FB2C08F65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262795"/>
              </p:ext>
            </p:extLst>
          </p:nvPr>
        </p:nvGraphicFramePr>
        <p:xfrm>
          <a:off x="276830" y="795528"/>
          <a:ext cx="11638340" cy="60169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638340">
                  <a:extLst>
                    <a:ext uri="{9D8B030D-6E8A-4147-A177-3AD203B41FA5}">
                      <a16:colId xmlns:a16="http://schemas.microsoft.com/office/drawing/2014/main" val="196001"/>
                    </a:ext>
                  </a:extLst>
                </a:gridCol>
              </a:tblGrid>
              <a:tr h="688872">
                <a:tc>
                  <a:txBody>
                    <a:bodyPr/>
                    <a:lstStyle/>
                    <a:p>
                      <a:r>
                        <a:rPr lang="fr-FR" sz="185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Systèmes permettant d’optimiser la dépense énergétique : ventilation, chauffage‐climatisation, production d’ENR…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959969"/>
                  </a:ext>
                </a:extLst>
              </a:tr>
              <a:tr h="2382371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571476"/>
                  </a:ext>
                </a:extLst>
              </a:tr>
              <a:tr h="5235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5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Process de certification (HQE, BREEAM, LEAD…)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26733"/>
                  </a:ext>
                </a:extLst>
              </a:tr>
              <a:tr h="242215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57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490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362173" y="77297"/>
            <a:ext cx="1146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de sélection : </a:t>
            </a:r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ÉCONOMIE D’ÉNERGIE ET QUALITÉ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1292C97-3AC8-DBF7-8CCB-8B35F5F90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1188720"/>
            <a:ext cx="11365991" cy="5513832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fr-FR" cap="none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79695CA-6A3C-A636-3EBE-FB2C08F65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666615"/>
              </p:ext>
            </p:extLst>
          </p:nvPr>
        </p:nvGraphicFramePr>
        <p:xfrm>
          <a:off x="276830" y="768096"/>
          <a:ext cx="11638340" cy="5577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638340">
                  <a:extLst>
                    <a:ext uri="{9D8B030D-6E8A-4147-A177-3AD203B41FA5}">
                      <a16:colId xmlns:a16="http://schemas.microsoft.com/office/drawing/2014/main" val="196001"/>
                    </a:ext>
                  </a:extLst>
                </a:gridCol>
              </a:tblGrid>
              <a:tr h="4331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Présence d’une maîtrise d’œuvre spécialisée (thermique, acoustique, organisation des espaces…)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26733"/>
                  </a:ext>
                </a:extLst>
              </a:tr>
              <a:tr h="5144675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57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435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7D0E6-BDF1-4CFF-A798-14E61AFE2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F4AFA9-E690-44B0-BC5F-1DF5EEBF8DF3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n°1 du projet</a:t>
            </a:r>
          </a:p>
        </p:txBody>
      </p:sp>
    </p:spTree>
    <p:extLst>
      <p:ext uri="{BB962C8B-B14F-4D97-AF65-F5344CB8AC3E}">
        <p14:creationId xmlns:p14="http://schemas.microsoft.com/office/powerpoint/2010/main" val="3613908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011AC3-40F4-CA8B-DA19-DBC3B630E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227C86-BB5D-76F8-50B0-52697CE39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66D8015-52FA-9DB1-DC8B-B9F60D9184B8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n°2 du projet</a:t>
            </a:r>
          </a:p>
        </p:txBody>
      </p:sp>
    </p:spTree>
    <p:extLst>
      <p:ext uri="{BB962C8B-B14F-4D97-AF65-F5344CB8AC3E}">
        <p14:creationId xmlns:p14="http://schemas.microsoft.com/office/powerpoint/2010/main" val="450057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CEA691-E91C-15F3-15D9-979080A7E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C0FDCE-73D5-2052-992C-8BF656F7D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E72FE8-23BE-E4C4-6EC3-9F64ED7A8DC1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n°3 du projet</a:t>
            </a:r>
          </a:p>
        </p:txBody>
      </p:sp>
    </p:spTree>
    <p:extLst>
      <p:ext uri="{BB962C8B-B14F-4D97-AF65-F5344CB8AC3E}">
        <p14:creationId xmlns:p14="http://schemas.microsoft.com/office/powerpoint/2010/main" val="2511280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1F468C-66AA-762D-E833-74785AF3B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A97A36-581A-DE25-1DC0-C80C07331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0B7BB2-91AA-5164-A1DA-201603E3FA01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masse du projet</a:t>
            </a:r>
          </a:p>
        </p:txBody>
      </p:sp>
    </p:spTree>
    <p:extLst>
      <p:ext uri="{BB962C8B-B14F-4D97-AF65-F5344CB8AC3E}">
        <p14:creationId xmlns:p14="http://schemas.microsoft.com/office/powerpoint/2010/main" val="350199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02EF861-CB7A-4AAE-8481-F63B52011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6022"/>
              </p:ext>
            </p:extLst>
          </p:nvPr>
        </p:nvGraphicFramePr>
        <p:xfrm>
          <a:off x="609600" y="393405"/>
          <a:ext cx="11098306" cy="6187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6167">
                  <a:extLst>
                    <a:ext uri="{9D8B030D-6E8A-4147-A177-3AD203B41FA5}">
                      <a16:colId xmlns:a16="http://schemas.microsoft.com/office/drawing/2014/main" val="3029648480"/>
                    </a:ext>
                  </a:extLst>
                </a:gridCol>
                <a:gridCol w="922139">
                  <a:extLst>
                    <a:ext uri="{9D8B030D-6E8A-4147-A177-3AD203B41FA5}">
                      <a16:colId xmlns:a16="http://schemas.microsoft.com/office/drawing/2014/main" val="2211248499"/>
                    </a:ext>
                  </a:extLst>
                </a:gridCol>
              </a:tblGrid>
              <a:tr h="680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 POSTULE À LA PYRAMIDE D’ARGENT : 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85533"/>
                  </a:ext>
                </a:extLst>
              </a:tr>
              <a:tr h="68000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–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FPI « 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grand prix régional 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 - (CAISSE D’ÉPARGNE)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436794"/>
                  </a:ext>
                </a:extLst>
              </a:tr>
              <a:tr h="68000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 –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FPI 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innovation industrielle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(GIP)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904644"/>
                  </a:ext>
                </a:extLst>
              </a:tr>
              <a:tr h="68000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 –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FPI 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immobilier d'entreprise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(SMABTP)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014490"/>
                  </a:ext>
                </a:extLst>
              </a:tr>
              <a:tr h="68000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 –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FPI 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conduite responsable des opérations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(APAVE)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486336"/>
                  </a:ext>
                </a:extLst>
              </a:tr>
              <a:tr h="68000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 –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FPI 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bâtiment bas-carbone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(EDF)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687278"/>
                  </a:ext>
                </a:extLst>
              </a:tr>
              <a:tr h="68000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 –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FPI 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rénovation, extension, réhabilitation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(BANQUE POPULAIRE)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20705"/>
                  </a:ext>
                </a:extLst>
              </a:tr>
              <a:tr h="68000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 –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FPI 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mixité énergétique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(GRDF)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047690"/>
                  </a:ext>
                </a:extLst>
              </a:tr>
              <a:tr h="68000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 –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FPI 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économie circulaire écocycle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(SOCOTEC)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082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46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87DB9024-13A6-4E61-89C0-3CFAE7F21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808189"/>
              </p:ext>
            </p:extLst>
          </p:nvPr>
        </p:nvGraphicFramePr>
        <p:xfrm>
          <a:off x="471377" y="886969"/>
          <a:ext cx="11249246" cy="4306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772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8580474">
                  <a:extLst>
                    <a:ext uri="{9D8B030D-6E8A-4147-A177-3AD203B41FA5}">
                      <a16:colId xmlns:a16="http://schemas.microsoft.com/office/drawing/2014/main" val="1357367127"/>
                    </a:ext>
                  </a:extLst>
                </a:gridCol>
              </a:tblGrid>
              <a:tr h="714328"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PROGRAMME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1197644"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 du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1078955"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56872"/>
                  </a:ext>
                </a:extLst>
              </a:tr>
              <a:tr h="1315897"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 de livraison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057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81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3B7E46-D7DB-4F2F-AC1D-9351A32E7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4419" y="1011061"/>
            <a:ext cx="3052901" cy="2120348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F03B0F-8725-493B-82C0-76C57A858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4419" y="4030695"/>
            <a:ext cx="3052901" cy="2120348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75108BA-4DFD-409C-9595-BCB3BAB91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305425"/>
              </p:ext>
            </p:extLst>
          </p:nvPr>
        </p:nvGraphicFramePr>
        <p:xfrm>
          <a:off x="455358" y="973955"/>
          <a:ext cx="7940206" cy="2453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453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4752753">
                  <a:extLst>
                    <a:ext uri="{9D8B030D-6E8A-4147-A177-3AD203B41FA5}">
                      <a16:colId xmlns:a16="http://schemas.microsoft.com/office/drawing/2014/main" val="35992108"/>
                    </a:ext>
                  </a:extLst>
                </a:gridCol>
              </a:tblGrid>
              <a:tr h="342396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MAÎTRISE D’OUVRAGE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19586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29983"/>
                  </a:ext>
                </a:extLst>
              </a:tr>
              <a:tr h="410857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 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68047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Chambre régionale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04733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E3841D36-822A-4344-A47D-E42960851E93}"/>
              </a:ext>
            </a:extLst>
          </p:cNvPr>
          <p:cNvSpPr txBox="1"/>
          <p:nvPr/>
        </p:nvSpPr>
        <p:spPr>
          <a:xfrm>
            <a:off x="8814419" y="641729"/>
            <a:ext cx="30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LOGO DE LA SOCIÉTÉ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7B105BA-6207-4877-A7CF-3B5D54782B7E}"/>
              </a:ext>
            </a:extLst>
          </p:cNvPr>
          <p:cNvSpPr txBox="1"/>
          <p:nvPr/>
        </p:nvSpPr>
        <p:spPr>
          <a:xfrm>
            <a:off x="8814419" y="3429468"/>
            <a:ext cx="305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LOGO DE LA SOCIÉTÉ DE CO-PROMOTION</a:t>
            </a:r>
          </a:p>
        </p:txBody>
      </p:sp>
      <p:graphicFrame>
        <p:nvGraphicFramePr>
          <p:cNvPr id="11" name="Tableau 5">
            <a:extLst>
              <a:ext uri="{FF2B5EF4-FFF2-40B4-BE49-F238E27FC236}">
                <a16:creationId xmlns:a16="http://schemas.microsoft.com/office/drawing/2014/main" id="{543B5998-7DC7-40AE-9DA3-6D629F1A4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58541"/>
              </p:ext>
            </p:extLst>
          </p:nvPr>
        </p:nvGraphicFramePr>
        <p:xfrm>
          <a:off x="455358" y="3819853"/>
          <a:ext cx="797541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453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4787957">
                  <a:extLst>
                    <a:ext uri="{9D8B030D-6E8A-4147-A177-3AD203B41FA5}">
                      <a16:colId xmlns:a16="http://schemas.microsoft.com/office/drawing/2014/main" val="35992108"/>
                    </a:ext>
                  </a:extLst>
                </a:gridCol>
              </a:tblGrid>
              <a:tr h="342396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MAÎTRISE D’OUVRAGE 2 SI COPROMOTION</a:t>
                      </a:r>
                      <a:r>
                        <a:rPr lang="fr-FR" sz="24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19586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29983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 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68047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Chambre régionale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047332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A13C9834-0098-1469-EF96-5E7BED26D443}"/>
              </a:ext>
            </a:extLst>
          </p:cNvPr>
          <p:cNvSpPr txBox="1"/>
          <p:nvPr/>
        </p:nvSpPr>
        <p:spPr>
          <a:xfrm>
            <a:off x="455358" y="6327711"/>
            <a:ext cx="1149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Ce concours est </a:t>
            </a:r>
            <a:r>
              <a:rPr lang="fr-F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exclusivement réservé aux promoteurs immobiliers adhérents de la Fédération des promoteurs immobiliers de France </a:t>
            </a:r>
            <a:r>
              <a:rPr lang="fr-FR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date du lancement du concours. Un dossier dans lequel un des co-promoteurs n’est pas adhérent de la FPI est irrecevable. (art. 2 du règlement du concours).</a:t>
            </a:r>
          </a:p>
        </p:txBody>
      </p:sp>
    </p:spTree>
    <p:extLst>
      <p:ext uri="{BB962C8B-B14F-4D97-AF65-F5344CB8AC3E}">
        <p14:creationId xmlns:p14="http://schemas.microsoft.com/office/powerpoint/2010/main" val="305501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702B5862-915E-4B29-9DE9-DF8FD9A3D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711147"/>
              </p:ext>
            </p:extLst>
          </p:nvPr>
        </p:nvGraphicFramePr>
        <p:xfrm>
          <a:off x="567430" y="1085206"/>
          <a:ext cx="11057140" cy="175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13">
                  <a:extLst>
                    <a:ext uri="{9D8B030D-6E8A-4147-A177-3AD203B41FA5}">
                      <a16:colId xmlns:a16="http://schemas.microsoft.com/office/drawing/2014/main" val="748810640"/>
                    </a:ext>
                  </a:extLst>
                </a:gridCol>
                <a:gridCol w="8921127">
                  <a:extLst>
                    <a:ext uri="{9D8B030D-6E8A-4147-A177-3AD203B41FA5}">
                      <a16:colId xmlns:a16="http://schemas.microsoft.com/office/drawing/2014/main" val="703991714"/>
                    </a:ext>
                  </a:extLst>
                </a:gridCol>
              </a:tblGrid>
              <a:tr h="432701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MAÎTRISE D’ŒUVRE 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87562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24826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024135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39355"/>
                  </a:ext>
                </a:extLst>
              </a:tr>
            </a:tbl>
          </a:graphicData>
        </a:graphic>
      </p:graphicFrame>
      <p:graphicFrame>
        <p:nvGraphicFramePr>
          <p:cNvPr id="5" name="Tableau 7">
            <a:extLst>
              <a:ext uri="{FF2B5EF4-FFF2-40B4-BE49-F238E27FC236}">
                <a16:creationId xmlns:a16="http://schemas.microsoft.com/office/drawing/2014/main" id="{7A9436C3-8054-43FF-B20A-06FFC3A18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795144"/>
              </p:ext>
            </p:extLst>
          </p:nvPr>
        </p:nvGraphicFramePr>
        <p:xfrm>
          <a:off x="567430" y="3629932"/>
          <a:ext cx="11057140" cy="175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13">
                  <a:extLst>
                    <a:ext uri="{9D8B030D-6E8A-4147-A177-3AD203B41FA5}">
                      <a16:colId xmlns:a16="http://schemas.microsoft.com/office/drawing/2014/main" val="748810640"/>
                    </a:ext>
                  </a:extLst>
                </a:gridCol>
                <a:gridCol w="8921127">
                  <a:extLst>
                    <a:ext uri="{9D8B030D-6E8A-4147-A177-3AD203B41FA5}">
                      <a16:colId xmlns:a16="http://schemas.microsoft.com/office/drawing/2014/main" val="703991714"/>
                    </a:ext>
                  </a:extLst>
                </a:gridCol>
              </a:tblGrid>
              <a:tr h="432701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MAÎTRISE D’ŒUVRE  2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87562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24826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024135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3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52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0F6B57C-B6A8-4CAD-BA69-CBF7A8A1098A}"/>
              </a:ext>
            </a:extLst>
          </p:cNvPr>
          <p:cNvSpPr txBox="1"/>
          <p:nvPr/>
        </p:nvSpPr>
        <p:spPr>
          <a:xfrm>
            <a:off x="1329070" y="2987749"/>
            <a:ext cx="8814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 DÉTAILLÉE DU PROJET</a:t>
            </a:r>
          </a:p>
        </p:txBody>
      </p:sp>
    </p:spTree>
    <p:extLst>
      <p:ext uri="{BB962C8B-B14F-4D97-AF65-F5344CB8AC3E}">
        <p14:creationId xmlns:p14="http://schemas.microsoft.com/office/powerpoint/2010/main" val="346762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68114209-59E2-4E53-9A7F-6370819D9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177315"/>
              </p:ext>
            </p:extLst>
          </p:nvPr>
        </p:nvGraphicFramePr>
        <p:xfrm>
          <a:off x="345501" y="123685"/>
          <a:ext cx="11500998" cy="6674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451">
                  <a:extLst>
                    <a:ext uri="{9D8B030D-6E8A-4147-A177-3AD203B41FA5}">
                      <a16:colId xmlns:a16="http://schemas.microsoft.com/office/drawing/2014/main" val="1061321583"/>
                    </a:ext>
                  </a:extLst>
                </a:gridCol>
                <a:gridCol w="7658547">
                  <a:extLst>
                    <a:ext uri="{9D8B030D-6E8A-4147-A177-3AD203B41FA5}">
                      <a16:colId xmlns:a16="http://schemas.microsoft.com/office/drawing/2014/main" val="2820879178"/>
                    </a:ext>
                  </a:extLst>
                </a:gridCol>
              </a:tblGrid>
              <a:tr h="448288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CARACTÉRISTIQUES DU PROJET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97335"/>
                  </a:ext>
                </a:extLst>
              </a:tr>
              <a:tr h="548366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bâtiments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38549"/>
                  </a:ext>
                </a:extLst>
              </a:tr>
              <a:tr h="12512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d’occupation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(Ex. résidences principales, locaux professionnels ou commerciaux, résidences étudiantes, résidences de tourisme…)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82288"/>
                  </a:ext>
                </a:extLst>
              </a:tr>
              <a:tr h="4482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du terrain de l’opération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32481"/>
                  </a:ext>
                </a:extLst>
              </a:tr>
              <a:tr h="448288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de plancher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54905"/>
                  </a:ext>
                </a:extLst>
              </a:tr>
              <a:tr h="407213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des espaces verts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93374"/>
                  </a:ext>
                </a:extLst>
              </a:tr>
              <a:tr h="3904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habitable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434660"/>
                  </a:ext>
                </a:extLst>
              </a:tr>
              <a:tr h="448288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logements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283726"/>
                  </a:ext>
                </a:extLst>
              </a:tr>
              <a:tr h="448288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Typologie des logements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791521"/>
                  </a:ext>
                </a:extLst>
              </a:tr>
              <a:tr h="4482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d’étages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937232"/>
                  </a:ext>
                </a:extLst>
              </a:tr>
              <a:tr h="4482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commerces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358218"/>
                  </a:ext>
                </a:extLst>
              </a:tr>
              <a:tr h="4482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Autres équipements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922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96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6">
            <a:extLst>
              <a:ext uri="{FF2B5EF4-FFF2-40B4-BE49-F238E27FC236}">
                <a16:creationId xmlns:a16="http://schemas.microsoft.com/office/drawing/2014/main" id="{4A9F0EB3-8D5A-4E7C-A232-F12F9C33A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2798"/>
              </p:ext>
            </p:extLst>
          </p:nvPr>
        </p:nvGraphicFramePr>
        <p:xfrm>
          <a:off x="391632" y="414866"/>
          <a:ext cx="11408736" cy="6029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104">
                  <a:extLst>
                    <a:ext uri="{9D8B030D-6E8A-4147-A177-3AD203B41FA5}">
                      <a16:colId xmlns:a16="http://schemas.microsoft.com/office/drawing/2014/main" val="1061321583"/>
                    </a:ext>
                  </a:extLst>
                </a:gridCol>
                <a:gridCol w="9340632">
                  <a:extLst>
                    <a:ext uri="{9D8B030D-6E8A-4147-A177-3AD203B41FA5}">
                      <a16:colId xmlns:a16="http://schemas.microsoft.com/office/drawing/2014/main" val="2820879178"/>
                    </a:ext>
                  </a:extLst>
                </a:gridCol>
              </a:tblGrid>
              <a:tr h="526966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CARACTÉRISTIQUES DU PROJET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97335"/>
                  </a:ext>
                </a:extLst>
              </a:tr>
              <a:tr h="1100508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 de construction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82711"/>
                  </a:ext>
                </a:extLst>
              </a:tr>
              <a:tr h="1100508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de façade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38549"/>
                  </a:ext>
                </a:extLst>
              </a:tr>
              <a:tr h="1100508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de couverture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82288"/>
                  </a:ext>
                </a:extLst>
              </a:tr>
              <a:tr h="1100508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d’énergie utilisée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32481"/>
                  </a:ext>
                </a:extLst>
              </a:tr>
              <a:tr h="1100508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Certifications / labels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Certifications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54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95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608</Words>
  <Application>Microsoft Office PowerPoint</Application>
  <PresentationFormat>Grand écran</PresentationFormat>
  <Paragraphs>111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Aptos</vt:lpstr>
      <vt:lpstr>Arial</vt:lpstr>
      <vt:lpstr>Calibri</vt:lpstr>
      <vt:lpstr>Century Gothic</vt:lpstr>
      <vt:lpstr>Wingdings</vt:lpstr>
      <vt:lpstr>Maillage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PYRAMIDES D’ARGENT  2020</dc:title>
  <dc:creator>Contact FPI</dc:creator>
  <cp:lastModifiedBy>Contact FPI</cp:lastModifiedBy>
  <cp:revision>46</cp:revision>
  <cp:lastPrinted>2019-10-21T15:43:36Z</cp:lastPrinted>
  <dcterms:created xsi:type="dcterms:W3CDTF">2019-09-11T15:05:00Z</dcterms:created>
  <dcterms:modified xsi:type="dcterms:W3CDTF">2026-02-12T12:43:48Z</dcterms:modified>
</cp:coreProperties>
</file>