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62" r:id="rId4"/>
    <p:sldId id="292" r:id="rId5"/>
    <p:sldId id="288" r:id="rId6"/>
    <p:sldId id="261" r:id="rId7"/>
    <p:sldId id="263" r:id="rId8"/>
    <p:sldId id="280" r:id="rId9"/>
    <p:sldId id="281" r:id="rId10"/>
    <p:sldId id="290" r:id="rId11"/>
    <p:sldId id="267" r:id="rId12"/>
    <p:sldId id="291" r:id="rId13"/>
    <p:sldId id="309" r:id="rId14"/>
    <p:sldId id="310" r:id="rId15"/>
    <p:sldId id="311" r:id="rId16"/>
    <p:sldId id="312" r:id="rId17"/>
    <p:sldId id="313" r:id="rId18"/>
    <p:sldId id="314" r:id="rId19"/>
    <p:sldId id="286" r:id="rId20"/>
    <p:sldId id="306" r:id="rId21"/>
    <p:sldId id="307" r:id="rId22"/>
    <p:sldId id="308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TABEUR" initials="DT" lastIdx="2" clrIdx="0">
    <p:extLst>
      <p:ext uri="{19B8F6BF-5375-455C-9EA6-DF929625EA0E}">
        <p15:presenceInfo xmlns:p15="http://schemas.microsoft.com/office/powerpoint/2012/main" userId="S::contact@fpifrance.fr::091a7261-1fe1-483b-8686-2fcc0e4537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CA1"/>
    <a:srgbClr val="6699FF"/>
    <a:srgbClr val="278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9D49B1F5-E95E-4D8F-9A06-39677A39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045" y="0"/>
            <a:ext cx="4396706" cy="6858000"/>
          </a:xfrm>
          <a:prstGeom prst="rect">
            <a:avLst/>
          </a:prstGeom>
          <a:solidFill>
            <a:schemeClr val="tx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EDFD219-82B5-4F3F-A491-FF6DF3276524}"/>
              </a:ext>
            </a:extLst>
          </p:cNvPr>
          <p:cNvSpPr txBox="1"/>
          <p:nvPr/>
        </p:nvSpPr>
        <p:spPr>
          <a:xfrm>
            <a:off x="4904555" y="4998721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Dossier à télécharger  </a:t>
            </a:r>
          </a:p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le jury </a:t>
            </a:r>
          </a:p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votre chambre régionale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168A074-4066-ADF1-C524-5BE725BFC106}"/>
              </a:ext>
            </a:extLst>
          </p:cNvPr>
          <p:cNvSpPr txBox="1"/>
          <p:nvPr/>
        </p:nvSpPr>
        <p:spPr>
          <a:xfrm>
            <a:off x="429768" y="2014364"/>
            <a:ext cx="4078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Catégorie </a:t>
            </a:r>
          </a:p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Économie circulaire - écocycle</a:t>
            </a:r>
            <a:endParaRPr lang="fr-F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Parrainée par : </a:t>
            </a:r>
          </a:p>
        </p:txBody>
      </p:sp>
      <p:pic>
        <p:nvPicPr>
          <p:cNvPr id="7" name="Image 6" descr="Une image contenant logo, Graphique, Police, symbole&#10;&#10;Description générée automatiquement">
            <a:extLst>
              <a:ext uri="{FF2B5EF4-FFF2-40B4-BE49-F238E27FC236}">
                <a16:creationId xmlns:a16="http://schemas.microsoft.com/office/drawing/2014/main" id="{EE967FB2-C54C-1050-EDDF-EBEE4E97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02" y="3643308"/>
            <a:ext cx="2824157" cy="2697480"/>
          </a:xfrm>
          <a:prstGeom prst="rect">
            <a:avLst/>
          </a:prstGeom>
        </p:spPr>
      </p:pic>
      <p:pic>
        <p:nvPicPr>
          <p:cNvPr id="5" name="Image 4" descr="Une image contenant Police, texte, noi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FAA7D26-F8F8-E90E-806D-C6F334DD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79" y="79149"/>
            <a:ext cx="4508001" cy="1036322"/>
          </a:xfrm>
          <a:prstGeom prst="rect">
            <a:avLst/>
          </a:prstGeom>
        </p:spPr>
      </p:pic>
      <p:pic>
        <p:nvPicPr>
          <p:cNvPr id="9" name="Image 8" descr="Une image contenant texte, graphism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B028F1DA-5A11-D24C-D115-5F9FFCB18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28615"/>
            <a:ext cx="5715009" cy="321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435608"/>
            <a:ext cx="11438965" cy="5108627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fr-FR" cap="none" dirty="0" err="1">
                <a:solidFill>
                  <a:schemeClr val="tx1"/>
                </a:solidFill>
                <a:effectLst/>
                <a:latin typeface="Calibri"/>
                <a:cs typeface="Calibri"/>
              </a:rPr>
              <a:t>entique</a:t>
            </a:r>
            <a:r>
              <a:rPr lang="fr-FR" cap="none" dirty="0">
                <a:solidFill>
                  <a:schemeClr val="tx1"/>
                </a:solidFill>
                <a:effectLst/>
                <a:latin typeface="Calibri"/>
                <a:cs typeface="Calibri"/>
              </a:rPr>
              <a:t> à celui du formulaire d’inscription en ligne </a:t>
            </a:r>
            <a:endParaRPr lang="fr-FR" cap="non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0EDA842-03EE-4557-B641-C0F85AC9A737}"/>
              </a:ext>
            </a:extLst>
          </p:cNvPr>
          <p:cNvSpPr txBox="1"/>
          <p:nvPr/>
        </p:nvSpPr>
        <p:spPr>
          <a:xfrm>
            <a:off x="4986045" y="313765"/>
            <a:ext cx="6847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Présentation du projet</a:t>
            </a:r>
          </a:p>
          <a:p>
            <a:pPr algn="r"/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(800 signes maximum)</a:t>
            </a:r>
          </a:p>
        </p:txBody>
      </p:sp>
    </p:spTree>
    <p:extLst>
      <p:ext uri="{BB962C8B-B14F-4D97-AF65-F5344CB8AC3E}">
        <p14:creationId xmlns:p14="http://schemas.microsoft.com/office/powerpoint/2010/main" val="27872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042416"/>
            <a:ext cx="11438965" cy="5501819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26B863-8D28-4E94-926C-6AE24A7588C8}"/>
              </a:ext>
            </a:extLst>
          </p:cNvPr>
          <p:cNvSpPr txBox="1"/>
          <p:nvPr/>
        </p:nvSpPr>
        <p:spPr>
          <a:xfrm>
            <a:off x="4986045" y="313765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Conception du projet</a:t>
            </a:r>
          </a:p>
        </p:txBody>
      </p:sp>
    </p:spTree>
    <p:extLst>
      <p:ext uri="{BB962C8B-B14F-4D97-AF65-F5344CB8AC3E}">
        <p14:creationId xmlns:p14="http://schemas.microsoft.com/office/powerpoint/2010/main" val="3852320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394447" y="214457"/>
            <a:ext cx="1143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n°1: </a:t>
            </a:r>
          </a:p>
          <a:p>
            <a:pPr algn="r"/>
            <a:r>
              <a:rPr lang="fr-F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ÉCONOMIE CIRCULAIRE </a:t>
            </a:r>
            <a:r>
              <a:rPr lang="fr-FR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Éco-conception – 30 points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313047BB-9826-6D6F-E2F9-A59C81142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042416"/>
            <a:ext cx="11438965" cy="5501819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88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96D50B-6DB6-AC68-0DB1-A2D1E25B3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31D3761-EE06-2845-4708-C8E03D0B67E7}"/>
              </a:ext>
            </a:extLst>
          </p:cNvPr>
          <p:cNvSpPr txBox="1"/>
          <p:nvPr/>
        </p:nvSpPr>
        <p:spPr>
          <a:xfrm>
            <a:off x="394447" y="214457"/>
            <a:ext cx="1143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n°1: </a:t>
            </a:r>
          </a:p>
          <a:p>
            <a:pPr algn="r"/>
            <a:r>
              <a:rPr lang="fr-F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ÉCONOMIE CIRCULAIRE </a:t>
            </a:r>
            <a:r>
              <a:rPr lang="fr-FR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Éco-conception – 30 points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119CE1B2-2BDF-52C2-57E5-AB8B2A57C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042416"/>
            <a:ext cx="11438965" cy="5501819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5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169282-204B-6653-A4C7-0872706C9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8231C42-CAA2-91D2-DDC2-A4E03AF4B992}"/>
              </a:ext>
            </a:extLst>
          </p:cNvPr>
          <p:cNvSpPr txBox="1"/>
          <p:nvPr/>
        </p:nvSpPr>
        <p:spPr>
          <a:xfrm>
            <a:off x="394447" y="214457"/>
            <a:ext cx="1143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n°2: </a:t>
            </a:r>
          </a:p>
          <a:p>
            <a:pPr algn="r"/>
            <a:r>
              <a:rPr lang="fr-F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ÉCONOMIE CIRCULAIRE </a:t>
            </a:r>
            <a:r>
              <a:rPr lang="fr-FR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Matériaux bio et géosourcés – 30 points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EDE99E32-96C6-CFDD-F3B6-FFA8B661A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042416"/>
            <a:ext cx="11438965" cy="5501819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85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8D82DD-0879-F696-A815-E6D3AA203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30CBC88-F132-09EF-B98F-E9AADBB36A5A}"/>
              </a:ext>
            </a:extLst>
          </p:cNvPr>
          <p:cNvSpPr txBox="1"/>
          <p:nvPr/>
        </p:nvSpPr>
        <p:spPr>
          <a:xfrm>
            <a:off x="394447" y="214457"/>
            <a:ext cx="1143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n°2: </a:t>
            </a:r>
          </a:p>
          <a:p>
            <a:pPr algn="r"/>
            <a:r>
              <a:rPr lang="fr-F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ÉCONOMIE CIRCULAIRE </a:t>
            </a:r>
            <a:r>
              <a:rPr lang="fr-FR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Matériaux bio et géosourcés – 30 points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45B1535A-8AEA-7789-660A-1BF06D9EF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042416"/>
            <a:ext cx="11438965" cy="5501819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42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78D2BE-4F9A-3FA3-F101-16506D63F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FEC0A6B-4E8D-7CCF-3A9C-380E28CA08EA}"/>
              </a:ext>
            </a:extLst>
          </p:cNvPr>
          <p:cNvSpPr txBox="1"/>
          <p:nvPr/>
        </p:nvSpPr>
        <p:spPr>
          <a:xfrm>
            <a:off x="394447" y="214457"/>
            <a:ext cx="1143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n°3: </a:t>
            </a:r>
          </a:p>
          <a:p>
            <a:pPr algn="r"/>
            <a:r>
              <a:rPr lang="fr-F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ÉCONOMIE CIRCULAIRE </a:t>
            </a:r>
            <a:r>
              <a:rPr lang="fr-FR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Matériaux de réemploi – 25 points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89830EF7-A6A6-488F-B857-590EA2062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042416"/>
            <a:ext cx="11438965" cy="5501819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016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3AF174-3290-012E-1425-E017A6473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23AC5B5-CA5A-A1E9-9533-3DF6412FCCD5}"/>
              </a:ext>
            </a:extLst>
          </p:cNvPr>
          <p:cNvSpPr txBox="1"/>
          <p:nvPr/>
        </p:nvSpPr>
        <p:spPr>
          <a:xfrm>
            <a:off x="394447" y="214457"/>
            <a:ext cx="1143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n°3: </a:t>
            </a:r>
          </a:p>
          <a:p>
            <a:pPr algn="r"/>
            <a:r>
              <a:rPr lang="fr-F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ÉCONOMIE CIRCULAIRE </a:t>
            </a:r>
            <a:r>
              <a:rPr lang="fr-FR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Matériaux de réemploi – 25 points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B0F8E687-37D5-AED5-78CA-62487DADB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042416"/>
            <a:ext cx="11438965" cy="5501819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81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2F8528-2B6E-31FB-E27B-D61C36956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AAB3727-BD67-796C-4EFC-10B7A49AC2BF}"/>
              </a:ext>
            </a:extLst>
          </p:cNvPr>
          <p:cNvSpPr txBox="1"/>
          <p:nvPr/>
        </p:nvSpPr>
        <p:spPr>
          <a:xfrm>
            <a:off x="394447" y="214457"/>
            <a:ext cx="1143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n°4: </a:t>
            </a:r>
          </a:p>
          <a:p>
            <a:pPr algn="r"/>
            <a:r>
              <a:rPr lang="fr-F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ÉCONOMIE CIRCULAIRE </a:t>
            </a:r>
            <a:r>
              <a:rPr lang="fr-FR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Gestion des déchets – 15 points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141E15AF-032B-3DD3-62A3-DD71290EE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042416"/>
            <a:ext cx="11438965" cy="5501819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2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7D0E6-BDF1-4CFF-A798-14E61AFE2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fr-FR" cap="none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F4AFA9-E690-44B0-BC5F-1DF5EEBF8DF3}"/>
              </a:ext>
            </a:extLst>
          </p:cNvPr>
          <p:cNvSpPr txBox="1"/>
          <p:nvPr/>
        </p:nvSpPr>
        <p:spPr>
          <a:xfrm>
            <a:off x="4200044" y="217820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n°1 du projet</a:t>
            </a:r>
          </a:p>
        </p:txBody>
      </p:sp>
    </p:spTree>
    <p:extLst>
      <p:ext uri="{BB962C8B-B14F-4D97-AF65-F5344CB8AC3E}">
        <p14:creationId xmlns:p14="http://schemas.microsoft.com/office/powerpoint/2010/main" val="361390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AAA687B7-7643-4A7E-ABDE-FE3089697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662" y="1209040"/>
            <a:ext cx="8675687" cy="4202931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r-FR" sz="32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  document est destiné aux membres du jury de votre chambre régionale.</a:t>
            </a:r>
            <a:br>
              <a:rPr lang="fr-FR" sz="32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32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2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 visuels à insérer pourront être utilisés pour des publications print / web.</a:t>
            </a:r>
            <a:br>
              <a:rPr lang="fr-FR" sz="24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i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Article 6 - Règlement du concours – Droits d’exposition et de publication</a:t>
            </a:r>
            <a:br>
              <a:rPr lang="fr-FR" sz="1300" i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1300" i="1" cap="none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400" cap="none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67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6C5E5A-7A8A-2363-8E9A-FCD982C7E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051954-1AFF-772B-C704-5F11A9915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fr-FR" cap="none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62EE100-821C-416F-DE94-C19CCEDD41E3}"/>
              </a:ext>
            </a:extLst>
          </p:cNvPr>
          <p:cNvSpPr txBox="1"/>
          <p:nvPr/>
        </p:nvSpPr>
        <p:spPr>
          <a:xfrm>
            <a:off x="4200044" y="217820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n°2 du projet</a:t>
            </a:r>
          </a:p>
        </p:txBody>
      </p:sp>
    </p:spTree>
    <p:extLst>
      <p:ext uri="{BB962C8B-B14F-4D97-AF65-F5344CB8AC3E}">
        <p14:creationId xmlns:p14="http://schemas.microsoft.com/office/powerpoint/2010/main" val="3391907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FB0446-E5F7-E401-70D8-376701902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90C4DC-37ED-98F7-D58F-0744BB153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fr-FR" cap="none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E058C8-C9DF-98CD-CB39-532C7EE58595}"/>
              </a:ext>
            </a:extLst>
          </p:cNvPr>
          <p:cNvSpPr txBox="1"/>
          <p:nvPr/>
        </p:nvSpPr>
        <p:spPr>
          <a:xfrm>
            <a:off x="4200044" y="217820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n°3 du projet</a:t>
            </a:r>
          </a:p>
        </p:txBody>
      </p:sp>
    </p:spTree>
    <p:extLst>
      <p:ext uri="{BB962C8B-B14F-4D97-AF65-F5344CB8AC3E}">
        <p14:creationId xmlns:p14="http://schemas.microsoft.com/office/powerpoint/2010/main" val="75529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CAF8A5-37CA-66F6-5E36-0A49FC2F9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8E9B44-AC18-D8EE-544F-945F5CD54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fr-FR" cap="none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0996D6-CFDC-B5B9-6F92-9D57A00A9550}"/>
              </a:ext>
            </a:extLst>
          </p:cNvPr>
          <p:cNvSpPr txBox="1"/>
          <p:nvPr/>
        </p:nvSpPr>
        <p:spPr>
          <a:xfrm>
            <a:off x="4200044" y="217820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n°4 du projet</a:t>
            </a:r>
          </a:p>
        </p:txBody>
      </p:sp>
    </p:spTree>
    <p:extLst>
      <p:ext uri="{BB962C8B-B14F-4D97-AF65-F5344CB8AC3E}">
        <p14:creationId xmlns:p14="http://schemas.microsoft.com/office/powerpoint/2010/main" val="264727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02EF861-CB7A-4AAE-8481-F63B52011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477845"/>
              </p:ext>
            </p:extLst>
          </p:nvPr>
        </p:nvGraphicFramePr>
        <p:xfrm>
          <a:off x="175099" y="393405"/>
          <a:ext cx="11809378" cy="6173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9717">
                  <a:extLst>
                    <a:ext uri="{9D8B030D-6E8A-4147-A177-3AD203B41FA5}">
                      <a16:colId xmlns:a16="http://schemas.microsoft.com/office/drawing/2014/main" val="3029648480"/>
                    </a:ext>
                  </a:extLst>
                </a:gridCol>
                <a:gridCol w="579661">
                  <a:extLst>
                    <a:ext uri="{9D8B030D-6E8A-4147-A177-3AD203B41FA5}">
                      <a16:colId xmlns:a16="http://schemas.microsoft.com/office/drawing/2014/main" val="2211248499"/>
                    </a:ext>
                  </a:extLst>
                </a:gridCol>
              </a:tblGrid>
              <a:tr h="57724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 POSTULE À LA PYRAMIDE D’ARGENT FPI DANS LA CATÉGORIE :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85533"/>
                  </a:ext>
                </a:extLst>
              </a:tr>
              <a:tr h="68647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–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d'Argent FPI – catégorie « grand prix régional » (CAISSE D’ÉPARGNE) 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436794"/>
                  </a:ext>
                </a:extLst>
              </a:tr>
              <a:tr h="687805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 –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FPI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catégorie « 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qualité globale »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(GIP)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904644"/>
                  </a:ext>
                </a:extLst>
              </a:tr>
              <a:tr h="68647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 –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FPI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catégorie « immobilier d'entreprise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(SMABTP)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014490"/>
                  </a:ext>
                </a:extLst>
              </a:tr>
              <a:tr h="687805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 –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FPI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catégorie « conduite responsable des opérations » (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APAVE)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486336"/>
                  </a:ext>
                </a:extLst>
              </a:tr>
              <a:tr h="687805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 –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FPI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catégorie «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bâtiment bas-carbone »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(EDF)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687278"/>
                  </a:ext>
                </a:extLst>
              </a:tr>
              <a:tr h="687805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 –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FPI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catégorie «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rénovation, extension, réhabilitation »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(BANQUE POPULAIRE)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20705"/>
                  </a:ext>
                </a:extLst>
              </a:tr>
              <a:tr h="687805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 –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FPI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catégorie «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mixité énergétique »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(GRDF)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047690"/>
                  </a:ext>
                </a:extLst>
              </a:tr>
              <a:tr h="696009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 –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FPI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catégorie « 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économie circulaire - écocycle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»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SOCOTEC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082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46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87DB9024-13A6-4E61-89C0-3CFAE7F21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63540"/>
              </p:ext>
            </p:extLst>
          </p:nvPr>
        </p:nvGraphicFramePr>
        <p:xfrm>
          <a:off x="435935" y="1965960"/>
          <a:ext cx="11249246" cy="22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772">
                  <a:extLst>
                    <a:ext uri="{9D8B030D-6E8A-4147-A177-3AD203B41FA5}">
                      <a16:colId xmlns:a16="http://schemas.microsoft.com/office/drawing/2014/main" val="842368813"/>
                    </a:ext>
                  </a:extLst>
                </a:gridCol>
                <a:gridCol w="8580474">
                  <a:extLst>
                    <a:ext uri="{9D8B030D-6E8A-4147-A177-3AD203B41FA5}">
                      <a16:colId xmlns:a16="http://schemas.microsoft.com/office/drawing/2014/main" val="1357367127"/>
                    </a:ext>
                  </a:extLst>
                </a:gridCol>
              </a:tblGrid>
              <a:tr h="33949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PROGRAMME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08705"/>
                  </a:ext>
                </a:extLst>
              </a:tr>
              <a:tr h="621000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 du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02071"/>
                  </a:ext>
                </a:extLst>
              </a:tr>
              <a:tr h="621000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56872"/>
                  </a:ext>
                </a:extLst>
              </a:tr>
              <a:tr h="621000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 de livraison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057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81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3B7E46-D7DB-4F2F-AC1D-9351A32E7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4419" y="1011061"/>
            <a:ext cx="3052901" cy="2120348"/>
          </a:xfrm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F03B0F-8725-493B-82C0-76C57A858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4419" y="4030695"/>
            <a:ext cx="3052901" cy="2120348"/>
          </a:xfrm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F75108BA-4DFD-409C-9595-BCB3BAB91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873941"/>
              </p:ext>
            </p:extLst>
          </p:nvPr>
        </p:nvGraphicFramePr>
        <p:xfrm>
          <a:off x="579404" y="973955"/>
          <a:ext cx="794020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453">
                  <a:extLst>
                    <a:ext uri="{9D8B030D-6E8A-4147-A177-3AD203B41FA5}">
                      <a16:colId xmlns:a16="http://schemas.microsoft.com/office/drawing/2014/main" val="842368813"/>
                    </a:ext>
                  </a:extLst>
                </a:gridCol>
                <a:gridCol w="4752753">
                  <a:extLst>
                    <a:ext uri="{9D8B030D-6E8A-4147-A177-3AD203B41FA5}">
                      <a16:colId xmlns:a16="http://schemas.microsoft.com/office/drawing/2014/main" val="35992108"/>
                    </a:ext>
                  </a:extLst>
                </a:gridCol>
              </a:tblGrid>
              <a:tr h="342396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MAÎTRISE D’OUVRAGE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08705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02071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419586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29983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 e-mail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968047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Chambre régionale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04733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E3841D36-822A-4344-A47D-E42960851E93}"/>
              </a:ext>
            </a:extLst>
          </p:cNvPr>
          <p:cNvSpPr txBox="1"/>
          <p:nvPr/>
        </p:nvSpPr>
        <p:spPr>
          <a:xfrm>
            <a:off x="8814419" y="641729"/>
            <a:ext cx="30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cs typeface="Calibri" panose="020F0502020204030204" pitchFamily="34" charset="0"/>
              </a:rPr>
              <a:t>LOGO DE LA SOCIÉTÉ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7B105BA-6207-4877-A7CF-3B5D54782B7E}"/>
              </a:ext>
            </a:extLst>
          </p:cNvPr>
          <p:cNvSpPr txBox="1"/>
          <p:nvPr/>
        </p:nvSpPr>
        <p:spPr>
          <a:xfrm>
            <a:off x="8750411" y="3429000"/>
            <a:ext cx="305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cs typeface="Calibri" panose="020F0502020204030204" pitchFamily="34" charset="0"/>
              </a:rPr>
              <a:t>LOGO DE LA SOCIÉTÉ DE COPROMOTION</a:t>
            </a:r>
            <a:r>
              <a:rPr lang="fr-FR" b="1" dirty="0">
                <a:solidFill>
                  <a:srgbClr val="C00000"/>
                </a:solidFill>
                <a:cs typeface="Calibri" panose="020F0502020204030204" pitchFamily="34" charset="0"/>
              </a:rPr>
              <a:t>*</a:t>
            </a:r>
          </a:p>
        </p:txBody>
      </p:sp>
      <p:graphicFrame>
        <p:nvGraphicFramePr>
          <p:cNvPr id="11" name="Tableau 5">
            <a:extLst>
              <a:ext uri="{FF2B5EF4-FFF2-40B4-BE49-F238E27FC236}">
                <a16:creationId xmlns:a16="http://schemas.microsoft.com/office/drawing/2014/main" id="{543B5998-7DC7-40AE-9DA3-6D629F1A4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405191"/>
              </p:ext>
            </p:extLst>
          </p:nvPr>
        </p:nvGraphicFramePr>
        <p:xfrm>
          <a:off x="579404" y="3993589"/>
          <a:ext cx="794020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453">
                  <a:extLst>
                    <a:ext uri="{9D8B030D-6E8A-4147-A177-3AD203B41FA5}">
                      <a16:colId xmlns:a16="http://schemas.microsoft.com/office/drawing/2014/main" val="842368813"/>
                    </a:ext>
                  </a:extLst>
                </a:gridCol>
                <a:gridCol w="4752753">
                  <a:extLst>
                    <a:ext uri="{9D8B030D-6E8A-4147-A177-3AD203B41FA5}">
                      <a16:colId xmlns:a16="http://schemas.microsoft.com/office/drawing/2014/main" val="35992108"/>
                    </a:ext>
                  </a:extLst>
                </a:gridCol>
              </a:tblGrid>
              <a:tr h="342396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MAÎTRISE D’OUVRAGE 2 SI COPROMOTION*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08705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02071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419586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29983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 e-mail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968047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Chambre régionale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047332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25755CD9-9605-66C8-A55F-37155A417EA1}"/>
              </a:ext>
            </a:extLst>
          </p:cNvPr>
          <p:cNvSpPr txBox="1"/>
          <p:nvPr/>
        </p:nvSpPr>
        <p:spPr>
          <a:xfrm>
            <a:off x="579404" y="6311665"/>
            <a:ext cx="1128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*Ce concours est </a:t>
            </a:r>
            <a:r>
              <a:rPr lang="fr-F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exclusivement réservé aux promoteurs immobiliers adhérents de la Fédération des promoteurs immobiliers de France </a:t>
            </a:r>
            <a:r>
              <a:rPr lang="fr-FR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date du lancement du concours. Un dossier dans lequel un des co-promoteurs n’est pas adhérent de la FPI est </a:t>
            </a:r>
            <a:r>
              <a:rPr lang="fr-F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irrecevable</a:t>
            </a:r>
            <a:r>
              <a:rPr lang="fr-FR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(art. 2 du règlement du concours).</a:t>
            </a:r>
          </a:p>
        </p:txBody>
      </p:sp>
    </p:spTree>
    <p:extLst>
      <p:ext uri="{BB962C8B-B14F-4D97-AF65-F5344CB8AC3E}">
        <p14:creationId xmlns:p14="http://schemas.microsoft.com/office/powerpoint/2010/main" val="305501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702B5862-915E-4B29-9DE9-DF8FD9A3D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354929"/>
              </p:ext>
            </p:extLst>
          </p:nvPr>
        </p:nvGraphicFramePr>
        <p:xfrm>
          <a:off x="567430" y="1085206"/>
          <a:ext cx="11057140" cy="1730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013">
                  <a:extLst>
                    <a:ext uri="{9D8B030D-6E8A-4147-A177-3AD203B41FA5}">
                      <a16:colId xmlns:a16="http://schemas.microsoft.com/office/drawing/2014/main" val="748810640"/>
                    </a:ext>
                  </a:extLst>
                </a:gridCol>
                <a:gridCol w="8921127">
                  <a:extLst>
                    <a:ext uri="{9D8B030D-6E8A-4147-A177-3AD203B41FA5}">
                      <a16:colId xmlns:a16="http://schemas.microsoft.com/office/drawing/2014/main" val="703991714"/>
                    </a:ext>
                  </a:extLst>
                </a:gridCol>
              </a:tblGrid>
              <a:tr h="43270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MAÎTRISE D’ŒUVRE 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87562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24826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024135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39355"/>
                  </a:ext>
                </a:extLst>
              </a:tr>
            </a:tbl>
          </a:graphicData>
        </a:graphic>
      </p:graphicFrame>
      <p:graphicFrame>
        <p:nvGraphicFramePr>
          <p:cNvPr id="5" name="Tableau 7">
            <a:extLst>
              <a:ext uri="{FF2B5EF4-FFF2-40B4-BE49-F238E27FC236}">
                <a16:creationId xmlns:a16="http://schemas.microsoft.com/office/drawing/2014/main" id="{7A9436C3-8054-43FF-B20A-06FFC3A18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570000"/>
              </p:ext>
            </p:extLst>
          </p:nvPr>
        </p:nvGraphicFramePr>
        <p:xfrm>
          <a:off x="567430" y="3629932"/>
          <a:ext cx="11057140" cy="1730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013">
                  <a:extLst>
                    <a:ext uri="{9D8B030D-6E8A-4147-A177-3AD203B41FA5}">
                      <a16:colId xmlns:a16="http://schemas.microsoft.com/office/drawing/2014/main" val="748810640"/>
                    </a:ext>
                  </a:extLst>
                </a:gridCol>
                <a:gridCol w="8921127">
                  <a:extLst>
                    <a:ext uri="{9D8B030D-6E8A-4147-A177-3AD203B41FA5}">
                      <a16:colId xmlns:a16="http://schemas.microsoft.com/office/drawing/2014/main" val="703991714"/>
                    </a:ext>
                  </a:extLst>
                </a:gridCol>
              </a:tblGrid>
              <a:tr h="43270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MAÎTRISE D’ŒUVRE  2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87562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24826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024135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3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52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0F6B57C-B6A8-4CAD-BA69-CBF7A8A1098A}"/>
              </a:ext>
            </a:extLst>
          </p:cNvPr>
          <p:cNvSpPr txBox="1"/>
          <p:nvPr/>
        </p:nvSpPr>
        <p:spPr>
          <a:xfrm>
            <a:off x="1329070" y="2987749"/>
            <a:ext cx="8814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PRÉSENTATION DÉTAILLÉE DU PROJET</a:t>
            </a:r>
          </a:p>
        </p:txBody>
      </p:sp>
    </p:spTree>
    <p:extLst>
      <p:ext uri="{BB962C8B-B14F-4D97-AF65-F5344CB8AC3E}">
        <p14:creationId xmlns:p14="http://schemas.microsoft.com/office/powerpoint/2010/main" val="346762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68114209-59E2-4E53-9A7F-6370819D9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883590"/>
              </p:ext>
            </p:extLst>
          </p:nvPr>
        </p:nvGraphicFramePr>
        <p:xfrm>
          <a:off x="345501" y="462013"/>
          <a:ext cx="11500998" cy="5801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443">
                  <a:extLst>
                    <a:ext uri="{9D8B030D-6E8A-4147-A177-3AD203B41FA5}">
                      <a16:colId xmlns:a16="http://schemas.microsoft.com/office/drawing/2014/main" val="1061321583"/>
                    </a:ext>
                  </a:extLst>
                </a:gridCol>
                <a:gridCol w="7722555">
                  <a:extLst>
                    <a:ext uri="{9D8B030D-6E8A-4147-A177-3AD203B41FA5}">
                      <a16:colId xmlns:a16="http://schemas.microsoft.com/office/drawing/2014/main" val="2820879178"/>
                    </a:ext>
                  </a:extLst>
                </a:gridCol>
              </a:tblGrid>
              <a:tr h="454206">
                <a:tc gridSpan="2"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CARACTÉRISTIQUES DU PROJET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597335"/>
                  </a:ext>
                </a:extLst>
              </a:tr>
              <a:tr h="491264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bâtiments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38549"/>
                  </a:ext>
                </a:extLst>
              </a:tr>
              <a:tr h="10950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d’occupation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(Ex. résidences principales, locaux professionnels ou commerciaux, résidences étudiantes, résidences de tourisme…)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82288"/>
                  </a:ext>
                </a:extLst>
              </a:tr>
              <a:tr h="4016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du terrain de l’opération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732481"/>
                  </a:ext>
                </a:extLst>
              </a:tr>
              <a:tr h="401611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de plancher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54905"/>
                  </a:ext>
                </a:extLst>
              </a:tr>
              <a:tr h="36480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des espaces verts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93374"/>
                  </a:ext>
                </a:extLst>
              </a:tr>
              <a:tr h="3697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habitable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434660"/>
                  </a:ext>
                </a:extLst>
              </a:tr>
              <a:tr h="401611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logements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283726"/>
                  </a:ext>
                </a:extLst>
              </a:tr>
              <a:tr h="401611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Typologie des logements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791521"/>
                  </a:ext>
                </a:extLst>
              </a:tr>
              <a:tr h="4016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d’étages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937232"/>
                  </a:ext>
                </a:extLst>
              </a:tr>
              <a:tr h="4016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commerces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358218"/>
                  </a:ext>
                </a:extLst>
              </a:tr>
              <a:tr h="4016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Autres équipements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922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96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6">
            <a:extLst>
              <a:ext uri="{FF2B5EF4-FFF2-40B4-BE49-F238E27FC236}">
                <a16:creationId xmlns:a16="http://schemas.microsoft.com/office/drawing/2014/main" id="{4A9F0EB3-8D5A-4E7C-A232-F12F9C33A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95678"/>
              </p:ext>
            </p:extLst>
          </p:nvPr>
        </p:nvGraphicFramePr>
        <p:xfrm>
          <a:off x="391632" y="745605"/>
          <a:ext cx="11408736" cy="5674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947">
                  <a:extLst>
                    <a:ext uri="{9D8B030D-6E8A-4147-A177-3AD203B41FA5}">
                      <a16:colId xmlns:a16="http://schemas.microsoft.com/office/drawing/2014/main" val="1061321583"/>
                    </a:ext>
                  </a:extLst>
                </a:gridCol>
                <a:gridCol w="8677789">
                  <a:extLst>
                    <a:ext uri="{9D8B030D-6E8A-4147-A177-3AD203B41FA5}">
                      <a16:colId xmlns:a16="http://schemas.microsoft.com/office/drawing/2014/main" val="2820879178"/>
                    </a:ext>
                  </a:extLst>
                </a:gridCol>
              </a:tblGrid>
              <a:tr h="656857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CARACTÉRISTIQUES DU PROJET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597335"/>
                  </a:ext>
                </a:extLst>
              </a:tr>
              <a:tr h="1003558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 de construction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582711"/>
                  </a:ext>
                </a:extLst>
              </a:tr>
              <a:tr h="1003558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de façade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38549"/>
                  </a:ext>
                </a:extLst>
              </a:tr>
              <a:tr h="1003558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de couverture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82288"/>
                  </a:ext>
                </a:extLst>
              </a:tr>
              <a:tr h="1003558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d’énergie utilisée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732481"/>
                  </a:ext>
                </a:extLst>
              </a:tr>
              <a:tr h="1003558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Certifications / labels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Certifications :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Labels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54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95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528</Words>
  <Application>Microsoft Office PowerPoint</Application>
  <PresentationFormat>Grand écran</PresentationFormat>
  <Paragraphs>93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Maillage</vt:lpstr>
      <vt:lpstr>Présentation PowerPoint</vt:lpstr>
      <vt:lpstr>Ce  document est destiné aux membres du jury de votre chambre régionale.  Les visuels à insérer pourront être utilisés pour des publications print / web. Article 6 - Règlement du concours – Droits d’exposition et de publication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PYRAMIDES D’ARGENT  2020</dc:title>
  <dc:creator>Contact FPI</dc:creator>
  <cp:lastModifiedBy>Contact FPI</cp:lastModifiedBy>
  <cp:revision>47</cp:revision>
  <cp:lastPrinted>2019-10-21T15:43:36Z</cp:lastPrinted>
  <dcterms:created xsi:type="dcterms:W3CDTF">2019-09-11T15:05:00Z</dcterms:created>
  <dcterms:modified xsi:type="dcterms:W3CDTF">2026-02-12T12:49:44Z</dcterms:modified>
</cp:coreProperties>
</file>